
<file path=[Content_Types].xml><?xml version="1.0" encoding="utf-8"?>
<Types xmlns="http://schemas.openxmlformats.org/package/2006/content-types">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86" r:id="rId1"/>
  </p:sldMasterIdLst>
  <p:notesMasterIdLst>
    <p:notesMasterId r:id="rId31"/>
  </p:notesMasterIdLst>
  <p:handoutMasterIdLst>
    <p:handoutMasterId r:id="rId32"/>
  </p:handoutMasterIdLst>
  <p:sldIdLst>
    <p:sldId id="256" r:id="rId2"/>
    <p:sldId id="335" r:id="rId3"/>
    <p:sldId id="297" r:id="rId4"/>
    <p:sldId id="295" r:id="rId5"/>
    <p:sldId id="266" r:id="rId6"/>
    <p:sldId id="324" r:id="rId7"/>
    <p:sldId id="336" r:id="rId8"/>
    <p:sldId id="321" r:id="rId9"/>
    <p:sldId id="337" r:id="rId10"/>
    <p:sldId id="328" r:id="rId11"/>
    <p:sldId id="329" r:id="rId12"/>
    <p:sldId id="338" r:id="rId13"/>
    <p:sldId id="322" r:id="rId14"/>
    <p:sldId id="302" r:id="rId15"/>
    <p:sldId id="288" r:id="rId16"/>
    <p:sldId id="323" r:id="rId17"/>
    <p:sldId id="289" r:id="rId18"/>
    <p:sldId id="304" r:id="rId19"/>
    <p:sldId id="320" r:id="rId20"/>
    <p:sldId id="327" r:id="rId21"/>
    <p:sldId id="326" r:id="rId22"/>
    <p:sldId id="330" r:id="rId23"/>
    <p:sldId id="331" r:id="rId24"/>
    <p:sldId id="332" r:id="rId25"/>
    <p:sldId id="333" r:id="rId26"/>
    <p:sldId id="334" r:id="rId27"/>
    <p:sldId id="314" r:id="rId28"/>
    <p:sldId id="294" r:id="rId29"/>
    <p:sldId id="301"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ori Beck" initials="" lastIdx="1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453"/>
    <p:restoredTop sz="91772" autoAdjust="0"/>
  </p:normalViewPr>
  <p:slideViewPr>
    <p:cSldViewPr>
      <p:cViewPr varScale="1">
        <p:scale>
          <a:sx n="100" d="100"/>
          <a:sy n="100" d="100"/>
        </p:scale>
        <p:origin x="2256" y="160"/>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handoutMaster" Target="handoutMasters/handout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Preservice and Novice Teaching Across Domains</a:t>
            </a:r>
          </a:p>
        </c:rich>
      </c:tx>
      <c:overlay val="0"/>
      <c:spPr>
        <a:noFill/>
        <a:ln>
          <a:noFill/>
        </a:ln>
        <a:effectLst/>
      </c:spPr>
      <c:txPr>
        <a:bodyPr rot="0" spcFirstLastPara="1" vertOverflow="ellipsis" vert="horz" wrap="square" anchor="ctr" anchorCtr="1"/>
        <a:lstStyle/>
        <a:p>
          <a:pPr>
            <a:defRPr sz="168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manualLayout>
          <c:layoutTarget val="inner"/>
          <c:xMode val="edge"/>
          <c:yMode val="edge"/>
          <c:x val="8.7774138852112493E-2"/>
          <c:y val="0.116024066906891"/>
          <c:w val="0.89895152486470198"/>
          <c:h val="0.67558120912852004"/>
        </c:manualLayout>
      </c:layout>
      <c:barChart>
        <c:barDir val="col"/>
        <c:grouping val="clustered"/>
        <c:varyColors val="0"/>
        <c:ser>
          <c:idx val="0"/>
          <c:order val="0"/>
          <c:tx>
            <c:strRef>
              <c:f>Sheet1!$B$1</c:f>
              <c:strCache>
                <c:ptCount val="1"/>
                <c:pt idx="0">
                  <c:v>Preservice</c:v>
                </c:pt>
              </c:strCache>
            </c:strRef>
          </c:tx>
          <c:spPr>
            <a:gradFill rotWithShape="1">
              <a:gsLst>
                <a:gs pos="0">
                  <a:schemeClr val="accent1">
                    <a:shade val="85000"/>
                    <a:satMod val="130000"/>
                  </a:schemeClr>
                </a:gs>
                <a:gs pos="34000">
                  <a:schemeClr val="accent1">
                    <a:shade val="87000"/>
                    <a:satMod val="125000"/>
                  </a:schemeClr>
                </a:gs>
                <a:gs pos="70000">
                  <a:schemeClr val="accent1">
                    <a:tint val="100000"/>
                    <a:shade val="90000"/>
                    <a:satMod val="130000"/>
                  </a:schemeClr>
                </a:gs>
                <a:gs pos="100000">
                  <a:schemeClr val="accent1">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f>Sheet1!$A$2:$A$7</c:f>
              <c:strCache>
                <c:ptCount val="6"/>
                <c:pt idx="0">
                  <c:v>Prior Knowledge</c:v>
                </c:pt>
                <c:pt idx="1">
                  <c:v>Cognitive Dissonance</c:v>
                </c:pt>
                <c:pt idx="2">
                  <c:v>Applying Knowledge</c:v>
                </c:pt>
                <c:pt idx="3">
                  <c:v>Feedback</c:v>
                </c:pt>
                <c:pt idx="4">
                  <c:v>Reflection</c:v>
                </c:pt>
                <c:pt idx="5">
                  <c:v>Student-Centered</c:v>
                </c:pt>
              </c:strCache>
            </c:strRef>
          </c:cat>
          <c:val>
            <c:numRef>
              <c:f>Sheet1!$B$2:$B$7</c:f>
              <c:numCache>
                <c:formatCode>General</c:formatCode>
                <c:ptCount val="6"/>
                <c:pt idx="0">
                  <c:v>11.21</c:v>
                </c:pt>
                <c:pt idx="1">
                  <c:v>9</c:v>
                </c:pt>
                <c:pt idx="2">
                  <c:v>38.68</c:v>
                </c:pt>
                <c:pt idx="3">
                  <c:v>24.22</c:v>
                </c:pt>
                <c:pt idx="4">
                  <c:v>24.58</c:v>
                </c:pt>
                <c:pt idx="5">
                  <c:v>47.73</c:v>
                </c:pt>
              </c:numCache>
            </c:numRef>
          </c:val>
          <c:extLst>
            <c:ext xmlns:c16="http://schemas.microsoft.com/office/drawing/2014/chart" uri="{C3380CC4-5D6E-409C-BE32-E72D297353CC}">
              <c16:uniqueId val="{00000000-5BC4-DB42-8899-EF7B0861CDFB}"/>
            </c:ext>
          </c:extLst>
        </c:ser>
        <c:ser>
          <c:idx val="1"/>
          <c:order val="1"/>
          <c:tx>
            <c:strRef>
              <c:f>Sheet1!$C$1</c:f>
              <c:strCache>
                <c:ptCount val="1"/>
                <c:pt idx="0">
                  <c:v>Novice</c:v>
                </c:pt>
              </c:strCache>
            </c:strRef>
          </c:tx>
          <c:spPr>
            <a:gradFill rotWithShape="1">
              <a:gsLst>
                <a:gs pos="0">
                  <a:schemeClr val="accent2">
                    <a:shade val="85000"/>
                    <a:satMod val="130000"/>
                  </a:schemeClr>
                </a:gs>
                <a:gs pos="34000">
                  <a:schemeClr val="accent2">
                    <a:shade val="87000"/>
                    <a:satMod val="125000"/>
                  </a:schemeClr>
                </a:gs>
                <a:gs pos="70000">
                  <a:schemeClr val="accent2">
                    <a:tint val="100000"/>
                    <a:shade val="90000"/>
                    <a:satMod val="130000"/>
                  </a:schemeClr>
                </a:gs>
                <a:gs pos="100000">
                  <a:schemeClr val="accent2">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f>Sheet1!$A$2:$A$7</c:f>
              <c:strCache>
                <c:ptCount val="6"/>
                <c:pt idx="0">
                  <c:v>Prior Knowledge</c:v>
                </c:pt>
                <c:pt idx="1">
                  <c:v>Cognitive Dissonance</c:v>
                </c:pt>
                <c:pt idx="2">
                  <c:v>Applying Knowledge</c:v>
                </c:pt>
                <c:pt idx="3">
                  <c:v>Feedback</c:v>
                </c:pt>
                <c:pt idx="4">
                  <c:v>Reflection</c:v>
                </c:pt>
                <c:pt idx="5">
                  <c:v>Student-Centered</c:v>
                </c:pt>
              </c:strCache>
            </c:strRef>
          </c:cat>
          <c:val>
            <c:numRef>
              <c:f>Sheet1!$C$2:$C$7</c:f>
              <c:numCache>
                <c:formatCode>General</c:formatCode>
                <c:ptCount val="6"/>
                <c:pt idx="0">
                  <c:v>9.57</c:v>
                </c:pt>
                <c:pt idx="1">
                  <c:v>16.03</c:v>
                </c:pt>
                <c:pt idx="2">
                  <c:v>44.75</c:v>
                </c:pt>
                <c:pt idx="3">
                  <c:v>19.47</c:v>
                </c:pt>
                <c:pt idx="4">
                  <c:v>3.25</c:v>
                </c:pt>
                <c:pt idx="5">
                  <c:v>32.200000000000003</c:v>
                </c:pt>
              </c:numCache>
            </c:numRef>
          </c:val>
          <c:extLst>
            <c:ext xmlns:c16="http://schemas.microsoft.com/office/drawing/2014/chart" uri="{C3380CC4-5D6E-409C-BE32-E72D297353CC}">
              <c16:uniqueId val="{00000001-5BC4-DB42-8899-EF7B0861CDFB}"/>
            </c:ext>
          </c:extLst>
        </c:ser>
        <c:dLbls>
          <c:dLblPos val="outEnd"/>
          <c:showLegendKey val="0"/>
          <c:showVal val="1"/>
          <c:showCatName val="0"/>
          <c:showSerName val="0"/>
          <c:showPercent val="0"/>
          <c:showBubbleSize val="0"/>
        </c:dLbls>
        <c:gapWidth val="75"/>
        <c:overlap val="-25"/>
        <c:axId val="307936432"/>
        <c:axId val="307932904"/>
      </c:barChart>
      <c:catAx>
        <c:axId val="307936432"/>
        <c:scaling>
          <c:orientation val="minMax"/>
        </c:scaling>
        <c:delete val="0"/>
        <c:axPos val="b"/>
        <c:numFmt formatCode="General" sourceLinked="0"/>
        <c:majorTickMark val="none"/>
        <c:minorTickMark val="none"/>
        <c:tickLblPos val="nextTo"/>
        <c:spPr>
          <a:noFill/>
          <a:ln w="1270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07932904"/>
        <c:crosses val="autoZero"/>
        <c:auto val="1"/>
        <c:lblAlgn val="ctr"/>
        <c:lblOffset val="100"/>
        <c:noMultiLvlLbl val="0"/>
      </c:catAx>
      <c:valAx>
        <c:axId val="307932904"/>
        <c:scaling>
          <c:orientation val="minMax"/>
        </c:scaling>
        <c:delete val="0"/>
        <c:axPos val="l"/>
        <c:majorGridlines>
          <c:spPr>
            <a:ln w="12700" cap="flat" cmpd="sng" algn="ctr">
              <a:solidFill>
                <a:schemeClr val="accent3">
                  <a:lumMod val="20000"/>
                  <a:lumOff val="80000"/>
                </a:schemeClr>
              </a:solidFill>
              <a:prstDash val="solid"/>
              <a:miter lim="800000"/>
            </a:ln>
            <a:effectLst/>
          </c:spPr>
        </c:majorGridlines>
        <c:title>
          <c:tx>
            <c:rich>
              <a:bodyPr rot="-540000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Percentage of Domain Used</a:t>
                </a:r>
              </a:p>
            </c:rich>
          </c:tx>
          <c:overlay val="0"/>
          <c:spPr>
            <a:noFill/>
            <a:ln>
              <a:noFill/>
            </a:ln>
            <a:effectLst/>
          </c:spPr>
          <c:txPr>
            <a:bodyPr rot="-5400000" spcFirstLastPara="1" vertOverflow="ellipsis" vert="horz" wrap="square" anchor="ctr" anchorCtr="1"/>
            <a:lstStyle/>
            <a:p>
              <a:pPr>
                <a:defRPr sz="1400" b="1"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12700" cap="flat" cmpd="sng" algn="ctr">
            <a:solidFill>
              <a:schemeClr val="tx1">
                <a:tint val="75000"/>
              </a:schemeClr>
            </a:solidFill>
            <a:prstDash val="solid"/>
            <a:round/>
          </a:ln>
          <a:effectLst/>
        </c:spPr>
        <c:txPr>
          <a:bodyPr rot="-6000000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07936432"/>
        <c:crosses val="autoZero"/>
        <c:crossBetween val="between"/>
      </c:valAx>
      <c:spPr>
        <a:noFill/>
        <a:ln cmpd="dbl">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noFill/>
    <a:ln w="12700" cap="flat" cmpd="sng" algn="ctr">
      <a:solidFill>
        <a:schemeClr val="bg2"/>
      </a:solidFill>
      <a:prstDash val="solid"/>
    </a:ln>
    <a:effectLst/>
  </c:spPr>
  <c:txPr>
    <a:bodyPr/>
    <a:lstStyle/>
    <a:p>
      <a:pPr>
        <a:defRPr sz="140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6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Student-Centered Teaching</a:t>
            </a:r>
          </a:p>
        </c:rich>
      </c:tx>
      <c:overlay val="0"/>
      <c:spPr>
        <a:noFill/>
        <a:ln>
          <a:noFill/>
        </a:ln>
        <a:effectLst/>
      </c:spPr>
      <c:txPr>
        <a:bodyPr rot="0" spcFirstLastPara="1" vertOverflow="ellipsis" vert="horz" wrap="square" anchor="ctr" anchorCtr="1"/>
        <a:lstStyle/>
        <a:p>
          <a:pPr>
            <a:defRPr sz="216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autoTitleDeleted val="0"/>
    <c:plotArea>
      <c:layout/>
      <c:barChart>
        <c:barDir val="col"/>
        <c:grouping val="clustered"/>
        <c:varyColors val="0"/>
        <c:ser>
          <c:idx val="0"/>
          <c:order val="0"/>
          <c:tx>
            <c:strRef>
              <c:f>Sheet1!$B$1</c:f>
              <c:strCache>
                <c:ptCount val="1"/>
                <c:pt idx="0">
                  <c:v>Arthur</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f>Sheet1!$A$2:$A$13</c:f>
              <c:strCache>
                <c:ptCount val="2"/>
                <c:pt idx="0">
                  <c:v>Preservice</c:v>
                </c:pt>
                <c:pt idx="1">
                  <c:v>Novice</c:v>
                </c:pt>
              </c:strCache>
            </c:strRef>
          </c:cat>
          <c:val>
            <c:numRef>
              <c:f>Sheet1!$B$2:$B$13</c:f>
              <c:numCache>
                <c:formatCode>General</c:formatCode>
                <c:ptCount val="2"/>
                <c:pt idx="0">
                  <c:v>37.6</c:v>
                </c:pt>
                <c:pt idx="1">
                  <c:v>33.9</c:v>
                </c:pt>
              </c:numCache>
            </c:numRef>
          </c:val>
          <c:extLst>
            <c:ext xmlns:c16="http://schemas.microsoft.com/office/drawing/2014/chart" uri="{C3380CC4-5D6E-409C-BE32-E72D297353CC}">
              <c16:uniqueId val="{00000000-50CA-A041-A9E2-F6983A4BCC47}"/>
            </c:ext>
          </c:extLst>
        </c:ser>
        <c:ser>
          <c:idx val="5"/>
          <c:order val="1"/>
          <c:tx>
            <c:strRef>
              <c:f>Sheet1!$G$1</c:f>
              <c:strCache>
                <c:ptCount val="1"/>
                <c:pt idx="0">
                  <c:v>Patrick</c:v>
                </c:pt>
              </c:strCache>
            </c:strRef>
          </c:tx>
          <c:spPr>
            <a:solidFill>
              <a:schemeClr val="accent5">
                <a:lumMod val="6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f>Sheet1!$A$2:$A$13</c:f>
              <c:strCache>
                <c:ptCount val="2"/>
                <c:pt idx="0">
                  <c:v>Preservice</c:v>
                </c:pt>
                <c:pt idx="1">
                  <c:v>Novice</c:v>
                </c:pt>
              </c:strCache>
            </c:strRef>
          </c:cat>
          <c:val>
            <c:numRef>
              <c:f>Sheet1!$G$2:$G$13</c:f>
              <c:numCache>
                <c:formatCode>General</c:formatCode>
                <c:ptCount val="2"/>
                <c:pt idx="0">
                  <c:v>20.9</c:v>
                </c:pt>
                <c:pt idx="1">
                  <c:v>54.8</c:v>
                </c:pt>
              </c:numCache>
            </c:numRef>
          </c:val>
          <c:extLst>
            <c:ext xmlns:c16="http://schemas.microsoft.com/office/drawing/2014/chart" uri="{C3380CC4-5D6E-409C-BE32-E72D297353CC}">
              <c16:uniqueId val="{00000005-50CA-A041-A9E2-F6983A4BCC47}"/>
            </c:ext>
          </c:extLst>
        </c:ser>
        <c:dLbls>
          <c:dLblPos val="outEnd"/>
          <c:showLegendKey val="0"/>
          <c:showVal val="1"/>
          <c:showCatName val="0"/>
          <c:showSerName val="0"/>
          <c:showPercent val="0"/>
          <c:showBubbleSize val="0"/>
        </c:dLbls>
        <c:gapWidth val="100"/>
        <c:overlap val="-24"/>
        <c:axId val="310013416"/>
        <c:axId val="310012240"/>
        <c:extLst>
          <c:ext xmlns:c15="http://schemas.microsoft.com/office/drawing/2012/chart" uri="{02D57815-91ED-43cb-92C2-25804820EDAC}">
            <c15:filteredBarSeries>
              <c15:ser>
                <c:idx val="6"/>
                <c:order val="2"/>
                <c:tx>
                  <c:strRef>
                    <c:extLst>
                      <c:ext uri="{02D57815-91ED-43cb-92C2-25804820EDAC}">
                        <c15:formulaRef>
                          <c15:sqref>Sheet1!$H$1</c15:sqref>
                        </c15:formulaRef>
                      </c:ext>
                    </c:extLst>
                    <c:strCache>
                      <c:ptCount val="1"/>
                      <c:pt idx="0">
                        <c:v>Column1</c:v>
                      </c:pt>
                    </c:strCache>
                  </c:strRef>
                </c:tx>
                <c:spPr>
                  <a:solidFill>
                    <a:schemeClr val="accent1">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12700" cap="flat" cmpd="sng" algn="ctr">
                            <a:solidFill>
                              <a:schemeClr val="tx1"/>
                            </a:solidFill>
                            <a:prstDash val="solid"/>
                            <a:round/>
                          </a:ln>
                          <a:effectLst/>
                        </c:spPr>
                      </c15:leaderLines>
                    </c:ext>
                  </c:extLst>
                </c:dLbls>
                <c:cat>
                  <c:strRef>
                    <c:extLst>
                      <c:ext uri="{02D57815-91ED-43cb-92C2-25804820EDAC}">
                        <c15:formulaRef>
                          <c15:sqref>Sheet1!$A$2:$A$13</c15:sqref>
                        </c15:formulaRef>
                      </c:ext>
                    </c:extLst>
                    <c:strCache>
                      <c:ptCount val="2"/>
                      <c:pt idx="0">
                        <c:v>Preservice</c:v>
                      </c:pt>
                      <c:pt idx="1">
                        <c:v>Novice</c:v>
                      </c:pt>
                    </c:strCache>
                  </c:strRef>
                </c:cat>
                <c:val>
                  <c:numRef>
                    <c:extLst>
                      <c:ext uri="{02D57815-91ED-43cb-92C2-25804820EDAC}">
                        <c15:formulaRef>
                          <c15:sqref>Sheet1!$H$2:$H$13</c15:sqref>
                        </c15:formulaRef>
                      </c:ext>
                    </c:extLst>
                    <c:numCache>
                      <c:formatCode>General</c:formatCode>
                      <c:ptCount val="2"/>
                    </c:numCache>
                  </c:numRef>
                </c:val>
                <c:extLst>
                  <c:ext xmlns:c16="http://schemas.microsoft.com/office/drawing/2014/chart" uri="{C3380CC4-5D6E-409C-BE32-E72D297353CC}">
                    <c16:uniqueId val="{00000006-50CA-A041-A9E2-F6983A4BCC47}"/>
                  </c:ext>
                </c:extLst>
              </c15:ser>
            </c15:filteredBarSeries>
            <c15:filteredBarSeries>
              <c15:ser>
                <c:idx val="7"/>
                <c:order val="3"/>
                <c:tx>
                  <c:strRef>
                    <c:extLst xmlns:c15="http://schemas.microsoft.com/office/drawing/2012/chart">
                      <c:ext xmlns:c15="http://schemas.microsoft.com/office/drawing/2012/chart" uri="{02D57815-91ED-43cb-92C2-25804820EDAC}">
                        <c15:formulaRef>
                          <c15:sqref>Sheet1!$I$1</c15:sqref>
                        </c15:formulaRef>
                      </c:ext>
                    </c:extLst>
                    <c:strCache>
                      <c:ptCount val="1"/>
                      <c:pt idx="0">
                        <c:v>Column2</c:v>
                      </c:pt>
                    </c:strCache>
                  </c:strRef>
                </c:tx>
                <c:spPr>
                  <a:solidFill>
                    <a:schemeClr val="accent3">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extLst xmlns:c15="http://schemas.microsoft.com/office/drawing/2012/chart">
                      <c:ext xmlns:c15="http://schemas.microsoft.com/office/drawing/2012/chart" uri="{02D57815-91ED-43cb-92C2-25804820EDAC}">
                        <c15:formulaRef>
                          <c15:sqref>Sheet1!$A$2:$A$13</c15:sqref>
                        </c15:formulaRef>
                      </c:ext>
                    </c:extLst>
                    <c:strCache>
                      <c:ptCount val="2"/>
                      <c:pt idx="0">
                        <c:v>Preservice</c:v>
                      </c:pt>
                      <c:pt idx="1">
                        <c:v>Novice</c:v>
                      </c:pt>
                    </c:strCache>
                  </c:strRef>
                </c:cat>
                <c:val>
                  <c:numRef>
                    <c:extLst xmlns:c15="http://schemas.microsoft.com/office/drawing/2012/chart">
                      <c:ext xmlns:c15="http://schemas.microsoft.com/office/drawing/2012/chart" uri="{02D57815-91ED-43cb-92C2-25804820EDAC}">
                        <c15:formulaRef>
                          <c15:sqref>Sheet1!$I$2:$I$13</c15:sqref>
                        </c15:formulaRef>
                      </c:ext>
                    </c:extLst>
                    <c:numCache>
                      <c:formatCode>General</c:formatCode>
                      <c:ptCount val="2"/>
                    </c:numCache>
                  </c:numRef>
                </c:val>
                <c:extLst xmlns:c15="http://schemas.microsoft.com/office/drawing/2012/chart">
                  <c:ext xmlns:c16="http://schemas.microsoft.com/office/drawing/2014/chart" uri="{C3380CC4-5D6E-409C-BE32-E72D297353CC}">
                    <c16:uniqueId val="{00000007-50CA-A041-A9E2-F6983A4BCC47}"/>
                  </c:ext>
                </c:extLst>
              </c15:ser>
            </c15:filteredBarSeries>
            <c15:filteredBarSeries>
              <c15:ser>
                <c:idx val="8"/>
                <c:order val="4"/>
                <c:tx>
                  <c:strRef>
                    <c:extLst xmlns:c15="http://schemas.microsoft.com/office/drawing/2012/chart">
                      <c:ext xmlns:c15="http://schemas.microsoft.com/office/drawing/2012/chart" uri="{02D57815-91ED-43cb-92C2-25804820EDAC}">
                        <c15:formulaRef>
                          <c15:sqref>Sheet1!$J$1</c15:sqref>
                        </c15:formulaRef>
                      </c:ext>
                    </c:extLst>
                    <c:strCache>
                      <c:ptCount val="1"/>
                      <c:pt idx="0">
                        <c:v>Column3</c:v>
                      </c:pt>
                    </c:strCache>
                  </c:strRef>
                </c:tx>
                <c:spPr>
                  <a:solidFill>
                    <a:schemeClr val="accent5">
                      <a:lumMod val="80000"/>
                      <a:lumOff val="2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extLst xmlns:c15="http://schemas.microsoft.com/office/drawing/2012/chart">
                      <c:ext xmlns:c15="http://schemas.microsoft.com/office/drawing/2012/chart" uri="{02D57815-91ED-43cb-92C2-25804820EDAC}">
                        <c15:formulaRef>
                          <c15:sqref>Sheet1!$A$2:$A$13</c15:sqref>
                        </c15:formulaRef>
                      </c:ext>
                    </c:extLst>
                    <c:strCache>
                      <c:ptCount val="2"/>
                      <c:pt idx="0">
                        <c:v>Preservice</c:v>
                      </c:pt>
                      <c:pt idx="1">
                        <c:v>Novice</c:v>
                      </c:pt>
                    </c:strCache>
                  </c:strRef>
                </c:cat>
                <c:val>
                  <c:numRef>
                    <c:extLst xmlns:c15="http://schemas.microsoft.com/office/drawing/2012/chart">
                      <c:ext xmlns:c15="http://schemas.microsoft.com/office/drawing/2012/chart" uri="{02D57815-91ED-43cb-92C2-25804820EDAC}">
                        <c15:formulaRef>
                          <c15:sqref>Sheet1!$J$2:$J$13</c15:sqref>
                        </c15:formulaRef>
                      </c:ext>
                    </c:extLst>
                    <c:numCache>
                      <c:formatCode>General</c:formatCode>
                      <c:ptCount val="2"/>
                    </c:numCache>
                  </c:numRef>
                </c:val>
                <c:extLst xmlns:c15="http://schemas.microsoft.com/office/drawing/2012/chart">
                  <c:ext xmlns:c16="http://schemas.microsoft.com/office/drawing/2014/chart" uri="{C3380CC4-5D6E-409C-BE32-E72D297353CC}">
                    <c16:uniqueId val="{00000008-50CA-A041-A9E2-F6983A4BCC47}"/>
                  </c:ext>
                </c:extLst>
              </c15:ser>
            </c15:filteredBarSeries>
            <c15:filteredBarSeries>
              <c15:ser>
                <c:idx val="9"/>
                <c:order val="5"/>
                <c:tx>
                  <c:strRef>
                    <c:extLst xmlns:c15="http://schemas.microsoft.com/office/drawing/2012/chart">
                      <c:ext xmlns:c15="http://schemas.microsoft.com/office/drawing/2012/chart" uri="{02D57815-91ED-43cb-92C2-25804820EDAC}">
                        <c15:formulaRef>
                          <c15:sqref>Sheet1!$K$1</c15:sqref>
                        </c15:formulaRef>
                      </c:ext>
                    </c:extLst>
                    <c:strCache>
                      <c:ptCount val="1"/>
                      <c:pt idx="0">
                        <c:v>Column4</c:v>
                      </c:pt>
                    </c:strCache>
                  </c:strRef>
                </c:tx>
                <c:spPr>
                  <a:solidFill>
                    <a:schemeClr val="accent1">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extLst xmlns:c15="http://schemas.microsoft.com/office/drawing/2012/chart">
                      <c:ext xmlns:c15="http://schemas.microsoft.com/office/drawing/2012/chart" uri="{02D57815-91ED-43cb-92C2-25804820EDAC}">
                        <c15:formulaRef>
                          <c15:sqref>Sheet1!$A$2:$A$13</c15:sqref>
                        </c15:formulaRef>
                      </c:ext>
                    </c:extLst>
                    <c:strCache>
                      <c:ptCount val="2"/>
                      <c:pt idx="0">
                        <c:v>Preservice</c:v>
                      </c:pt>
                      <c:pt idx="1">
                        <c:v>Novice</c:v>
                      </c:pt>
                    </c:strCache>
                  </c:strRef>
                </c:cat>
                <c:val>
                  <c:numRef>
                    <c:extLst xmlns:c15="http://schemas.microsoft.com/office/drawing/2012/chart">
                      <c:ext xmlns:c15="http://schemas.microsoft.com/office/drawing/2012/chart" uri="{02D57815-91ED-43cb-92C2-25804820EDAC}">
                        <c15:formulaRef>
                          <c15:sqref>Sheet1!$K$2:$K$13</c15:sqref>
                        </c15:formulaRef>
                      </c:ext>
                    </c:extLst>
                    <c:numCache>
                      <c:formatCode>General</c:formatCode>
                      <c:ptCount val="2"/>
                    </c:numCache>
                  </c:numRef>
                </c:val>
                <c:extLst xmlns:c15="http://schemas.microsoft.com/office/drawing/2012/chart">
                  <c:ext xmlns:c16="http://schemas.microsoft.com/office/drawing/2014/chart" uri="{C3380CC4-5D6E-409C-BE32-E72D297353CC}">
                    <c16:uniqueId val="{00000009-50CA-A041-A9E2-F6983A4BCC47}"/>
                  </c:ext>
                </c:extLst>
              </c15:ser>
            </c15:filteredBarSeries>
            <c15:filteredBarSeries>
              <c15:ser>
                <c:idx val="10"/>
                <c:order val="6"/>
                <c:tx>
                  <c:strRef>
                    <c:extLst xmlns:c15="http://schemas.microsoft.com/office/drawing/2012/chart">
                      <c:ext xmlns:c15="http://schemas.microsoft.com/office/drawing/2012/chart" uri="{02D57815-91ED-43cb-92C2-25804820EDAC}">
                        <c15:formulaRef>
                          <c15:sqref>Sheet1!$L$1</c15:sqref>
                        </c15:formulaRef>
                      </c:ext>
                    </c:extLst>
                    <c:strCache>
                      <c:ptCount val="1"/>
                      <c:pt idx="0">
                        <c:v>Column5</c:v>
                      </c:pt>
                    </c:strCache>
                  </c:strRef>
                </c:tx>
                <c:spPr>
                  <a:solidFill>
                    <a:schemeClr val="accent3">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extLst xmlns:c15="http://schemas.microsoft.com/office/drawing/2012/chart">
                      <c:ext xmlns:c15="http://schemas.microsoft.com/office/drawing/2012/chart" uri="{02D57815-91ED-43cb-92C2-25804820EDAC}">
                        <c15:formulaRef>
                          <c15:sqref>Sheet1!$A$2:$A$13</c15:sqref>
                        </c15:formulaRef>
                      </c:ext>
                    </c:extLst>
                    <c:strCache>
                      <c:ptCount val="2"/>
                      <c:pt idx="0">
                        <c:v>Preservice</c:v>
                      </c:pt>
                      <c:pt idx="1">
                        <c:v>Novice</c:v>
                      </c:pt>
                    </c:strCache>
                  </c:strRef>
                </c:cat>
                <c:val>
                  <c:numRef>
                    <c:extLst xmlns:c15="http://schemas.microsoft.com/office/drawing/2012/chart">
                      <c:ext xmlns:c15="http://schemas.microsoft.com/office/drawing/2012/chart" uri="{02D57815-91ED-43cb-92C2-25804820EDAC}">
                        <c15:formulaRef>
                          <c15:sqref>Sheet1!$L$2:$L$13</c15:sqref>
                        </c15:formulaRef>
                      </c:ext>
                    </c:extLst>
                    <c:numCache>
                      <c:formatCode>General</c:formatCode>
                      <c:ptCount val="2"/>
                    </c:numCache>
                  </c:numRef>
                </c:val>
                <c:extLst xmlns:c15="http://schemas.microsoft.com/office/drawing/2012/chart">
                  <c:ext xmlns:c16="http://schemas.microsoft.com/office/drawing/2014/chart" uri="{C3380CC4-5D6E-409C-BE32-E72D297353CC}">
                    <c16:uniqueId val="{0000000A-50CA-A041-A9E2-F6983A4BCC47}"/>
                  </c:ext>
                </c:extLst>
              </c15:ser>
            </c15:filteredBarSeries>
            <c15:filteredBarSeries>
              <c15:ser>
                <c:idx val="11"/>
                <c:order val="7"/>
                <c:tx>
                  <c:strRef>
                    <c:extLst xmlns:c15="http://schemas.microsoft.com/office/drawing/2012/chart">
                      <c:ext xmlns:c15="http://schemas.microsoft.com/office/drawing/2012/chart" uri="{02D57815-91ED-43cb-92C2-25804820EDAC}">
                        <c15:formulaRef>
                          <c15:sqref>Sheet1!$M$1</c15:sqref>
                        </c15:formulaRef>
                      </c:ext>
                    </c:extLst>
                    <c:strCache>
                      <c:ptCount val="1"/>
                      <c:pt idx="0">
                        <c:v>Column6</c:v>
                      </c:pt>
                    </c:strCache>
                  </c:strRef>
                </c:tx>
                <c:spPr>
                  <a:solidFill>
                    <a:schemeClr val="accent5">
                      <a:lumMod val="80000"/>
                    </a:schemeClr>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12700" cap="flat" cmpd="sng" algn="ctr">
                            <a:solidFill>
                              <a:schemeClr val="tx1"/>
                            </a:solidFill>
                            <a:prstDash val="solid"/>
                            <a:round/>
                          </a:ln>
                          <a:effectLst/>
                        </c:spPr>
                      </c15:leaderLines>
                    </c:ext>
                  </c:extLst>
                </c:dLbls>
                <c:cat>
                  <c:strRef>
                    <c:extLst xmlns:c15="http://schemas.microsoft.com/office/drawing/2012/chart">
                      <c:ext xmlns:c15="http://schemas.microsoft.com/office/drawing/2012/chart" uri="{02D57815-91ED-43cb-92C2-25804820EDAC}">
                        <c15:formulaRef>
                          <c15:sqref>Sheet1!$A$2:$A$13</c15:sqref>
                        </c15:formulaRef>
                      </c:ext>
                    </c:extLst>
                    <c:strCache>
                      <c:ptCount val="2"/>
                      <c:pt idx="0">
                        <c:v>Preservice</c:v>
                      </c:pt>
                      <c:pt idx="1">
                        <c:v>Novice</c:v>
                      </c:pt>
                    </c:strCache>
                  </c:strRef>
                </c:cat>
                <c:val>
                  <c:numRef>
                    <c:extLst xmlns:c15="http://schemas.microsoft.com/office/drawing/2012/chart">
                      <c:ext xmlns:c15="http://schemas.microsoft.com/office/drawing/2012/chart" uri="{02D57815-91ED-43cb-92C2-25804820EDAC}">
                        <c15:formulaRef>
                          <c15:sqref>Sheet1!$M$2:$M$13</c15:sqref>
                        </c15:formulaRef>
                      </c:ext>
                    </c:extLst>
                    <c:numCache>
                      <c:formatCode>General</c:formatCode>
                      <c:ptCount val="2"/>
                    </c:numCache>
                  </c:numRef>
                </c:val>
                <c:extLst xmlns:c15="http://schemas.microsoft.com/office/drawing/2012/chart">
                  <c:ext xmlns:c16="http://schemas.microsoft.com/office/drawing/2014/chart" uri="{C3380CC4-5D6E-409C-BE32-E72D297353CC}">
                    <c16:uniqueId val="{0000000B-50CA-A041-A9E2-F6983A4BCC47}"/>
                  </c:ext>
                </c:extLst>
              </c15:ser>
            </c15:filteredBarSeries>
          </c:ext>
        </c:extLst>
      </c:barChart>
      <c:catAx>
        <c:axId val="3100134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10012240"/>
        <c:crosses val="autoZero"/>
        <c:auto val="1"/>
        <c:lblAlgn val="ctr"/>
        <c:lblOffset val="100"/>
        <c:noMultiLvlLbl val="0"/>
      </c:catAx>
      <c:valAx>
        <c:axId val="310012240"/>
        <c:scaling>
          <c:orientation val="minMax"/>
        </c:scaling>
        <c:delete val="0"/>
        <c:axPos val="l"/>
        <c:majorGridlines>
          <c:spPr>
            <a:ln w="9525" cap="flat" cmpd="sng" algn="ctr">
              <a:solidFill>
                <a:schemeClr val="tx1">
                  <a:lumMod val="15000"/>
                  <a:lumOff val="85000"/>
                </a:schemeClr>
              </a:solidFill>
              <a:prstDash val="solid"/>
              <a:round/>
            </a:ln>
            <a:effectLst/>
          </c:spPr>
        </c:majorGridlines>
        <c:title>
          <c:tx>
            <c:rich>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r>
                  <a:rPr lang="en-US"/>
                  <a:t>Percentage of Domain Used</a:t>
                </a:r>
              </a:p>
            </c:rich>
          </c:tx>
          <c:overlay val="0"/>
          <c:spPr>
            <a:noFill/>
            <a:ln>
              <a:noFill/>
            </a:ln>
            <a:effectLst/>
          </c:spPr>
          <c:txPr>
            <a:bodyPr rot="-54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title>
        <c:numFmt formatCode="General" sourceLinked="1"/>
        <c:majorTickMark val="none"/>
        <c:minorTickMark val="none"/>
        <c:tickLblPos val="nextTo"/>
        <c:spPr>
          <a:noFill/>
          <a:ln w="12700" cap="flat" cmpd="sng" algn="ctr">
            <a:noFill/>
            <a:prstDash val="solid"/>
            <a:round/>
          </a:ln>
          <a:effectLst/>
        </c:spPr>
        <c:txPr>
          <a:bodyPr rot="-6000000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crossAx val="310013416"/>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800" b="0" i="0" u="none" strike="noStrike" kern="1200" baseline="0">
              <a:solidFill>
                <a:schemeClr val="tx1"/>
              </a:solidFill>
              <a:latin typeface="Times New Roman" panose="02020603050405020304" pitchFamily="18" charset="0"/>
              <a:ea typeface="+mn-ea"/>
              <a:cs typeface="Times New Roman" panose="02020603050405020304" pitchFamily="18" charset="0"/>
            </a:defRPr>
          </a:pPr>
          <a:endParaRPr lang="en-US"/>
        </a:p>
      </c:txPr>
    </c:legend>
    <c:plotVisOnly val="1"/>
    <c:dispBlanksAs val="gap"/>
    <c:showDLblsOverMax val="0"/>
  </c:chart>
  <c:spPr>
    <a:solidFill>
      <a:schemeClr val="bg1"/>
    </a:solidFill>
    <a:ln w="9525" cap="flat" cmpd="sng" algn="ctr">
      <a:solidFill>
        <a:schemeClr val="tx1">
          <a:lumMod val="15000"/>
          <a:lumOff val="85000"/>
        </a:schemeClr>
      </a:solidFill>
      <a:prstDash val="solid"/>
      <a:round/>
    </a:ln>
    <a:effectLst/>
  </c:spPr>
  <c:txPr>
    <a:bodyPr/>
    <a:lstStyle/>
    <a:p>
      <a:pPr>
        <a:defRPr sz="1800" b="0">
          <a:latin typeface="Times New Roman" panose="02020603050405020304" pitchFamily="18" charset="0"/>
          <a:cs typeface="Times New Roman" panose="02020603050405020304" pitchFamily="18" charset="0"/>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121">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3">
      <cs:styleClr val="auto"/>
    </cs:fillRef>
    <cs:effectRef idx="2">
      <a:schemeClr val="dk1"/>
    </cs:effectRef>
    <cs:fontRef idx="minor">
      <a:schemeClr val="tx1"/>
    </cs:fontRef>
  </cs:dataPoint>
  <cs:dataPoint3D>
    <cs:lnRef idx="0"/>
    <cs:fillRef idx="1">
      <cs:styleClr val="auto"/>
    </cs:fillRef>
    <cs:effectRef idx="2">
      <a:schemeClr val="dk1"/>
    </cs:effectRef>
    <cs:fontRef idx="minor">
      <a:schemeClr val="tx1"/>
    </cs:fontRef>
  </cs:dataPoint3D>
  <cs:dataPointLine>
    <cs:lnRef idx="1">
      <cs:styleClr val="auto"/>
    </cs:lnRef>
    <cs:lineWidthScale>5</cs:lineWidthScale>
    <cs:fillRef idx="0"/>
    <cs:effectRef idx="0"/>
    <cs:fontRef idx="minor">
      <a:schemeClr val="tx1"/>
    </cs:fontRef>
    <cs:spPr>
      <a:ln cap="rnd">
        <a:round/>
      </a:ln>
    </cs:spPr>
  </cs:dataPointLine>
  <cs:dataPointMarker>
    <cs:lnRef idx="1">
      <cs:styleClr val="auto"/>
    </cs:lnRef>
    <cs:fillRef idx="3">
      <cs:styleClr val="auto"/>
    </cs:fillRef>
    <cs:effectRef idx="2">
      <a:schemeClr val="dk1"/>
    </cs:effectRef>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0"/>
    <cs:fillRef idx="3" mods="ignoreCSTransforms">
      <cs:styleClr val="0">
        <a:shade val="25000"/>
      </cs:styleClr>
    </cs:fillRef>
    <cs:effectRef idx="2">
      <a:schemeClr val="dk1"/>
    </cs:effectRef>
    <cs:fontRef idx="minor">
      <a:schemeClr val="tx1"/>
    </cs:fontRef>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0"/>
    <cs:fillRef idx="3" mods="ignoreCSTransforms">
      <cs:styleClr val="0">
        <a:tint val="25000"/>
      </cs:styleClr>
    </cs:fillRef>
    <cs:effectRef idx="2">
      <a:schemeClr val="dk1"/>
    </cs:effectRef>
    <cs:fontRef idx="minor">
      <a:schemeClr val="tx1"/>
    </cs:fontRef>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101">
  <cs:axisTitle>
    <cs:lnRef idx="0"/>
    <cs:fillRef idx="0"/>
    <cs:effectRef idx="0"/>
    <cs:fontRef idx="minor">
      <a:schemeClr val="tx1"/>
    </cs:fontRef>
    <cs:defRPr sz="1000" b="1" kern="1200"/>
  </cs:axisTitle>
  <cs:categoryAxis>
    <cs:lnRef idx="1">
      <a:schemeClr val="tx1">
        <a:tint val="75000"/>
      </a:schemeClr>
    </cs:lnRef>
    <cs:fillRef idx="0"/>
    <cs:effectRef idx="0"/>
    <cs:fontRef idx="minor">
      <a:schemeClr val="tx1"/>
    </cs:fontRef>
    <cs:spPr>
      <a:ln>
        <a:round/>
      </a:ln>
    </cs:spPr>
    <cs:defRPr sz="1000" kern="1200"/>
  </cs:categoryAxis>
  <cs:chartArea mods="allowNoFillOverride allowNoLineOverride">
    <cs:lnRef idx="1">
      <a:schemeClr val="tx1">
        <a:tint val="75000"/>
      </a:schemeClr>
    </cs:lnRef>
    <cs:fillRef idx="1">
      <a:schemeClr val="bg1"/>
    </cs:fillRef>
    <cs:effectRef idx="0"/>
    <cs:fontRef idx="minor">
      <a:schemeClr val="tx1"/>
    </cs:fontRef>
    <cs:spPr>
      <a:ln>
        <a:round/>
      </a:ln>
    </cs:spPr>
    <cs:defRPr sz="1000" kern="1200"/>
  </cs:chartArea>
  <cs:dataLabel>
    <cs:lnRef idx="0"/>
    <cs:fillRef idx="0"/>
    <cs:effectRef idx="0"/>
    <cs:fontRef idx="minor">
      <a:schemeClr val="tx1"/>
    </cs:fontRef>
    <cs:defRPr sz="1000" kern="1200"/>
  </cs:dataLabel>
  <cs:dataLabelCallout>
    <cs:lnRef idx="0"/>
    <cs:fillRef idx="0"/>
    <cs:effectRef idx="0"/>
    <cs:fontRef idx="minor">
      <a:schemeClr val="dk1"/>
    </cs:fontRef>
    <cs:spPr>
      <a:solidFill>
        <a:schemeClr val="lt1"/>
      </a:solidFill>
      <a:ln>
        <a:solidFill>
          <a:schemeClr val="dk1">
            <a:lumMod val="65000"/>
            <a:lumOff val="35000"/>
          </a:schemeClr>
        </a:solidFill>
      </a:ln>
    </cs:spPr>
    <cs:defRPr sz="1000" kern="1200"/>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1">
      <cs:styleClr val="auto"/>
    </cs:lnRef>
    <cs:lineWidthScale>3</cs:lineWidthScale>
    <cs:fillRef idx="0"/>
    <cs:effectRef idx="0"/>
    <cs:fontRef idx="minor">
      <a:schemeClr val="tx1"/>
    </cs:fontRef>
    <cs:spPr>
      <a:ln cap="rnd">
        <a:round/>
      </a:ln>
    </cs:spPr>
  </cs:dataPointLine>
  <cs:dataPointMarker>
    <cs:lnRef idx="1">
      <cs:styleClr val="auto"/>
    </cs:lnRef>
    <cs:fillRef idx="1">
      <cs:styleClr val="auto"/>
    </cs:fillRef>
    <cs:effectRef idx="0"/>
    <cs:fontRef idx="minor">
      <a:schemeClr val="tx1"/>
    </cs:fontRef>
    <cs:spPr>
      <a:ln>
        <a:round/>
      </a:ln>
    </cs:spPr>
  </cs:dataPointMarker>
  <cs:dataPointMarkerLayout/>
  <cs:dataPointWireframe>
    <cs:lnRef idx="1">
      <cs:styleClr val="auto"/>
    </cs:lnRef>
    <cs:fillRef idx="0"/>
    <cs:effectRef idx="0"/>
    <cs:fontRef idx="minor">
      <a:schemeClr val="tx1"/>
    </cs:fontRef>
    <cs:spPr>
      <a:ln>
        <a:round/>
      </a:ln>
    </cs:spPr>
  </cs:dataPointWireframe>
  <cs:dataTable>
    <cs:lnRef idx="1">
      <a:schemeClr val="tx1">
        <a:tint val="75000"/>
      </a:schemeClr>
    </cs:lnRef>
    <cs:fillRef idx="0"/>
    <cs:effectRef idx="0"/>
    <cs:fontRef idx="minor">
      <a:schemeClr val="tx1"/>
    </cs:fontRef>
    <cs:spPr>
      <a:ln>
        <a:round/>
      </a:ln>
    </cs:spPr>
    <cs:defRPr sz="1000" kern="1200"/>
  </cs:dataTable>
  <cs:downBar>
    <cs:lnRef idx="1">
      <a:schemeClr val="tx1"/>
    </cs:lnRef>
    <cs:fillRef idx="1">
      <a:schemeClr val="dk1">
        <a:tint val="85000"/>
      </a:schemeClr>
    </cs:fillRef>
    <cs:effectRef idx="0"/>
    <cs:fontRef idx="minor">
      <a:schemeClr val="tx1"/>
    </cs:fontRef>
    <cs:spPr>
      <a:ln>
        <a:round/>
      </a:ln>
    </cs:spPr>
  </cs:downBar>
  <cs:dropLine>
    <cs:lnRef idx="1">
      <a:schemeClr val="tx1"/>
    </cs:lnRef>
    <cs:fillRef idx="0"/>
    <cs:effectRef idx="0"/>
    <cs:fontRef idx="minor">
      <a:schemeClr val="tx1"/>
    </cs:fontRef>
    <cs:spPr>
      <a:ln>
        <a:round/>
      </a:ln>
    </cs:spPr>
  </cs:dropLine>
  <cs:errorBar>
    <cs:lnRef idx="1">
      <a:schemeClr val="tx1"/>
    </cs:lnRef>
    <cs:fillRef idx="1">
      <a:schemeClr val="tx1"/>
    </cs:fillRef>
    <cs:effectRef idx="0"/>
    <cs:fontRef idx="minor">
      <a:schemeClr val="tx1"/>
    </cs:fontRef>
    <cs:spPr>
      <a:ln>
        <a:round/>
      </a:ln>
    </cs:spPr>
  </cs:errorBar>
  <cs:floor>
    <cs:lnRef idx="1">
      <a:schemeClr val="tx1">
        <a:tint val="75000"/>
      </a:schemeClr>
    </cs:lnRef>
    <cs:fillRef idx="0"/>
    <cs:effectRef idx="0"/>
    <cs:fontRef idx="minor">
      <a:schemeClr val="tx1"/>
    </cs:fontRef>
    <cs:spPr>
      <a:ln>
        <a:round/>
      </a:ln>
    </cs:spPr>
  </cs:floor>
  <cs:gridlineMajor>
    <cs:lnRef idx="1">
      <a:schemeClr val="tx1">
        <a:tint val="75000"/>
      </a:schemeClr>
    </cs:lnRef>
    <cs:fillRef idx="0"/>
    <cs:effectRef idx="0"/>
    <cs:fontRef idx="minor">
      <a:schemeClr val="tx1"/>
    </cs:fontRef>
    <cs:spPr>
      <a:ln>
        <a:round/>
      </a:ln>
    </cs:spPr>
  </cs:gridlineMajor>
  <cs:gridlineMinor>
    <cs:lnRef idx="1">
      <a:schemeClr val="tx1">
        <a:tint val="50000"/>
      </a:schemeClr>
    </cs:lnRef>
    <cs:fillRef idx="0"/>
    <cs:effectRef idx="0"/>
    <cs:fontRef idx="minor">
      <a:schemeClr val="tx1"/>
    </cs:fontRef>
    <cs:spPr>
      <a:ln>
        <a:round/>
      </a:ln>
    </cs:spPr>
  </cs:gridlineMinor>
  <cs:hiLoLine>
    <cs:lnRef idx="1">
      <a:schemeClr val="tx1"/>
    </cs:lnRef>
    <cs:fillRef idx="0"/>
    <cs:effectRef idx="0"/>
    <cs:fontRef idx="minor">
      <a:schemeClr val="tx1"/>
    </cs:fontRef>
    <cs:spPr>
      <a:ln>
        <a:round/>
      </a:ln>
    </cs:spPr>
  </cs:hiLoLine>
  <cs:leaderLine>
    <cs:lnRef idx="1">
      <a:schemeClr val="tx1"/>
    </cs:lnRef>
    <cs:fillRef idx="0"/>
    <cs:effectRef idx="0"/>
    <cs:fontRef idx="minor">
      <a:schemeClr val="tx1"/>
    </cs:fontRef>
    <cs:spPr>
      <a:ln>
        <a:round/>
      </a:ln>
    </cs:spPr>
  </cs:leaderLine>
  <cs:legend>
    <cs:lnRef idx="0"/>
    <cs:fillRef idx="0"/>
    <cs:effectRef idx="0"/>
    <cs:fontRef idx="minor">
      <a:schemeClr val="tx1"/>
    </cs:fontRef>
    <cs:defRPr sz="1000" kern="1200"/>
  </cs:legend>
  <cs:plotArea mods="allowNoFillOverride allowNoLineOverride">
    <cs:lnRef idx="0"/>
    <cs:fillRef idx="1">
      <a:schemeClr val="bg1"/>
    </cs:fillRef>
    <cs:effectRef idx="0"/>
    <cs:fontRef idx="minor">
      <a:schemeClr val="tx1"/>
    </cs:fontRef>
  </cs:plotArea>
  <cs:plotArea3D>
    <cs:lnRef idx="0"/>
    <cs:fillRef idx="0"/>
    <cs:effectRef idx="0"/>
    <cs:fontRef idx="minor">
      <a:schemeClr val="tx1"/>
    </cs:fontRef>
  </cs:plotArea3D>
  <cs:seriesAxis>
    <cs:lnRef idx="1">
      <a:schemeClr val="tx1">
        <a:tint val="75000"/>
      </a:schemeClr>
    </cs:lnRef>
    <cs:fillRef idx="0"/>
    <cs:effectRef idx="0"/>
    <cs:fontRef idx="minor">
      <a:schemeClr val="tx1"/>
    </cs:fontRef>
    <cs:spPr>
      <a:ln>
        <a:round/>
      </a:ln>
    </cs:spPr>
    <cs:defRPr sz="1000" kern="1200"/>
  </cs:seriesAxis>
  <cs:seriesLine>
    <cs:lnRef idx="1">
      <a:schemeClr val="tx1"/>
    </cs:lnRef>
    <cs:fillRef idx="0"/>
    <cs:effectRef idx="0"/>
    <cs:fontRef idx="minor">
      <a:schemeClr val="tx1"/>
    </cs:fontRef>
    <cs:spPr>
      <a:ln>
        <a:round/>
      </a:ln>
    </cs:spPr>
  </cs:seriesLine>
  <cs:title>
    <cs:lnRef idx="0"/>
    <cs:fillRef idx="0"/>
    <cs:effectRef idx="0"/>
    <cs:fontRef idx="minor">
      <a:schemeClr val="tx1"/>
    </cs:fontRef>
    <cs:defRPr sz="1800" b="1" kern="1200"/>
  </cs:title>
  <cs:trendline>
    <cs:lnRef idx="1">
      <a:schemeClr val="tx1"/>
    </cs:lnRef>
    <cs:fillRef idx="0"/>
    <cs:effectRef idx="0"/>
    <cs:fontRef idx="minor">
      <a:schemeClr val="tx1"/>
    </cs:fontRef>
    <cs:spPr>
      <a:ln cap="rnd">
        <a:round/>
      </a:ln>
    </cs:spPr>
  </cs:trendline>
  <cs:trendlineLabel>
    <cs:lnRef idx="0"/>
    <cs:fillRef idx="0"/>
    <cs:effectRef idx="0"/>
    <cs:fontRef idx="minor">
      <a:schemeClr val="tx1"/>
    </cs:fontRef>
    <cs:defRPr sz="1000" kern="1200"/>
  </cs:trendlineLabel>
  <cs:upBar>
    <cs:lnRef idx="1">
      <a:schemeClr val="tx1"/>
    </cs:lnRef>
    <cs:fillRef idx="1">
      <a:schemeClr val="dk1">
        <a:tint val="25000"/>
      </a:schemeClr>
    </cs:fillRef>
    <cs:effectRef idx="0"/>
    <cs:fontRef idx="minor">
      <a:schemeClr val="tx1"/>
    </cs:fontRef>
    <cs:spPr>
      <a:ln>
        <a:round/>
      </a:ln>
    </cs:spPr>
  </cs:upBar>
  <cs:valueAxis>
    <cs:lnRef idx="1">
      <a:schemeClr val="tx1">
        <a:tint val="75000"/>
      </a:schemeClr>
    </cs:lnRef>
    <cs:fillRef idx="0"/>
    <cs:effectRef idx="0"/>
    <cs:fontRef idx="minor">
      <a:schemeClr val="tx1"/>
    </cs:fontRef>
    <cs:spPr>
      <a:ln>
        <a:round/>
      </a:ln>
    </cs:spPr>
    <cs:defRPr sz="1000" kern="1200"/>
  </cs:valueAxis>
  <cs:wall>
    <cs:lnRef idx="0"/>
    <cs:fillRef idx="0"/>
    <cs:effectRef idx="0"/>
    <cs:fontRef idx="minor">
      <a:schemeClr val="tx1"/>
    </cs:fontRef>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D3450B6-7849-44F0-A51E-A558333D531D}" type="datetimeFigureOut">
              <a:rPr lang="en-US" smtClean="0"/>
              <a:t>6/17/20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C5B50F08-085A-4556-99FB-AF25D7227BD3}" type="slidenum">
              <a:rPr lang="en-US" smtClean="0"/>
              <a:t>‹#›</a:t>
            </a:fld>
            <a:endParaRPr lang="en-US"/>
          </a:p>
        </p:txBody>
      </p:sp>
    </p:spTree>
    <p:extLst>
      <p:ext uri="{BB962C8B-B14F-4D97-AF65-F5344CB8AC3E}">
        <p14:creationId xmlns:p14="http://schemas.microsoft.com/office/powerpoint/2010/main" val="100786112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5EC825-1008-40F0-B7FF-22C0083AC8C4}" type="datetimeFigureOut">
              <a:rPr lang="en-US" smtClean="0"/>
              <a:t>6/17/20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71BB734-1985-4FFE-8E80-B8BEEBDFD796}" type="slidenum">
              <a:rPr lang="en-US" smtClean="0"/>
              <a:t>‹#›</a:t>
            </a:fld>
            <a:endParaRPr lang="en-US"/>
          </a:p>
        </p:txBody>
      </p:sp>
    </p:spTree>
    <p:extLst>
      <p:ext uri="{BB962C8B-B14F-4D97-AF65-F5344CB8AC3E}">
        <p14:creationId xmlns:p14="http://schemas.microsoft.com/office/powerpoint/2010/main" val="5512500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BB734-1985-4FFE-8E80-B8BEEBDFD796}" type="slidenum">
              <a:rPr lang="en-US" smtClean="0"/>
              <a:t>1</a:t>
            </a:fld>
            <a:endParaRPr lang="en-US"/>
          </a:p>
        </p:txBody>
      </p:sp>
    </p:spTree>
    <p:extLst>
      <p:ext uri="{BB962C8B-B14F-4D97-AF65-F5344CB8AC3E}">
        <p14:creationId xmlns:p14="http://schemas.microsoft.com/office/powerpoint/2010/main" val="15488007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71BB734-1985-4FFE-8E80-B8BEEBDFD796}" type="slidenum">
              <a:rPr lang="en-US" smtClean="0"/>
              <a:t>3</a:t>
            </a:fld>
            <a:endParaRPr lang="en-US"/>
          </a:p>
        </p:txBody>
      </p:sp>
    </p:spTree>
    <p:extLst>
      <p:ext uri="{BB962C8B-B14F-4D97-AF65-F5344CB8AC3E}">
        <p14:creationId xmlns:p14="http://schemas.microsoft.com/office/powerpoint/2010/main" val="2233421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BB734-1985-4FFE-8E80-B8BEEBDFD796}" type="slidenum">
              <a:rPr lang="en-US" smtClean="0"/>
              <a:t>4</a:t>
            </a:fld>
            <a:endParaRPr lang="en-US"/>
          </a:p>
        </p:txBody>
      </p:sp>
    </p:spTree>
    <p:extLst>
      <p:ext uri="{BB962C8B-B14F-4D97-AF65-F5344CB8AC3E}">
        <p14:creationId xmlns:p14="http://schemas.microsoft.com/office/powerpoint/2010/main" val="1263978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BB734-1985-4FFE-8E80-B8BEEBDFD796}" type="slidenum">
              <a:rPr lang="en-US" smtClean="0"/>
              <a:t>5</a:t>
            </a:fld>
            <a:endParaRPr lang="en-US"/>
          </a:p>
        </p:txBody>
      </p:sp>
    </p:spTree>
    <p:extLst>
      <p:ext uri="{BB962C8B-B14F-4D97-AF65-F5344CB8AC3E}">
        <p14:creationId xmlns:p14="http://schemas.microsoft.com/office/powerpoint/2010/main" val="148935610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dirty="0">
                <a:latin typeface="Times New Roman" panose="02020603050405020304" pitchFamily="18" charset="0"/>
                <a:cs typeface="Times New Roman" panose="02020603050405020304" pitchFamily="18" charset="0"/>
              </a:rPr>
              <a:t>Studied each case in its own context, analyzed them individually, and interpreted findings to understand broader themes</a:t>
            </a:r>
          </a:p>
          <a:p>
            <a:endParaRPr lang="en-US" dirty="0"/>
          </a:p>
        </p:txBody>
      </p:sp>
      <p:sp>
        <p:nvSpPr>
          <p:cNvPr id="4" name="Slide Number Placeholder 3"/>
          <p:cNvSpPr>
            <a:spLocks noGrp="1"/>
          </p:cNvSpPr>
          <p:nvPr>
            <p:ph type="sldNum" sz="quarter" idx="10"/>
          </p:nvPr>
        </p:nvSpPr>
        <p:spPr/>
        <p:txBody>
          <a:bodyPr/>
          <a:lstStyle/>
          <a:p>
            <a:fld id="{271BB734-1985-4FFE-8E80-B8BEEBDFD796}" type="slidenum">
              <a:rPr lang="en-US" smtClean="0"/>
              <a:t>14</a:t>
            </a:fld>
            <a:endParaRPr lang="en-US"/>
          </a:p>
        </p:txBody>
      </p:sp>
    </p:spTree>
    <p:extLst>
      <p:ext uri="{BB962C8B-B14F-4D97-AF65-F5344CB8AC3E}">
        <p14:creationId xmlns:p14="http://schemas.microsoft.com/office/powerpoint/2010/main" val="25915755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BB734-1985-4FFE-8E80-B8BEEBDFD796}" type="slidenum">
              <a:rPr lang="en-US" smtClean="0"/>
              <a:t>15</a:t>
            </a:fld>
            <a:endParaRPr lang="en-US"/>
          </a:p>
        </p:txBody>
      </p:sp>
    </p:spTree>
    <p:extLst>
      <p:ext uri="{BB962C8B-B14F-4D97-AF65-F5344CB8AC3E}">
        <p14:creationId xmlns:p14="http://schemas.microsoft.com/office/powerpoint/2010/main" val="26443789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BB734-1985-4FFE-8E80-B8BEEBDFD796}" type="slidenum">
              <a:rPr lang="en-US" smtClean="0"/>
              <a:t>17</a:t>
            </a:fld>
            <a:endParaRPr lang="en-US"/>
          </a:p>
        </p:txBody>
      </p:sp>
    </p:spTree>
    <p:extLst>
      <p:ext uri="{BB962C8B-B14F-4D97-AF65-F5344CB8AC3E}">
        <p14:creationId xmlns:p14="http://schemas.microsoft.com/office/powerpoint/2010/main" val="92451473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271BB734-1985-4FFE-8E80-B8BEEBDFD796}" type="slidenum">
              <a:rPr lang="en-US" smtClean="0"/>
              <a:t>21</a:t>
            </a:fld>
            <a:endParaRPr lang="en-US"/>
          </a:p>
        </p:txBody>
      </p:sp>
    </p:spTree>
    <p:extLst>
      <p:ext uri="{BB962C8B-B14F-4D97-AF65-F5344CB8AC3E}">
        <p14:creationId xmlns:p14="http://schemas.microsoft.com/office/powerpoint/2010/main" val="27212801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Reorientation and Evolution</a:t>
            </a:r>
          </a:p>
        </p:txBody>
      </p:sp>
      <p:sp>
        <p:nvSpPr>
          <p:cNvPr id="4" name="Slide Number Placeholder 3"/>
          <p:cNvSpPr>
            <a:spLocks noGrp="1"/>
          </p:cNvSpPr>
          <p:nvPr>
            <p:ph type="sldNum" sz="quarter" idx="10"/>
          </p:nvPr>
        </p:nvSpPr>
        <p:spPr/>
        <p:txBody>
          <a:bodyPr/>
          <a:lstStyle/>
          <a:p>
            <a:fld id="{271BB734-1985-4FFE-8E80-B8BEEBDFD796}" type="slidenum">
              <a:rPr lang="en-US" smtClean="0"/>
              <a:t>23</a:t>
            </a:fld>
            <a:endParaRPr lang="en-US"/>
          </a:p>
        </p:txBody>
      </p:sp>
    </p:spTree>
    <p:extLst>
      <p:ext uri="{BB962C8B-B14F-4D97-AF65-F5344CB8AC3E}">
        <p14:creationId xmlns:p14="http://schemas.microsoft.com/office/powerpoint/2010/main" val="10104961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22960" y="758952"/>
            <a:ext cx="75438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825038" y="4455621"/>
            <a:ext cx="75438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BB405A-D55D-4E91-8266-258F3F6BFB83}" type="datetimeFigureOut">
              <a:rPr lang="en-US" smtClean="0"/>
              <a:t>6/17/20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8F22B-D85D-4F10-AC17-C5D9F6682A2E}"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5539417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BB405A-D55D-4E91-8266-258F3F6BFB83}" type="datetimeFigureOut">
              <a:rPr lang="en-US" smtClean="0"/>
              <a:t>6/17/20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8F22B-D85D-4F10-AC17-C5D9F6682A2E}" type="slidenum">
              <a:rPr lang="en-US" smtClean="0"/>
              <a:t>‹#›</a:t>
            </a:fld>
            <a:endParaRPr lang="en-US"/>
          </a:p>
        </p:txBody>
      </p:sp>
    </p:spTree>
    <p:extLst>
      <p:ext uri="{BB962C8B-B14F-4D97-AF65-F5344CB8AC3E}">
        <p14:creationId xmlns:p14="http://schemas.microsoft.com/office/powerpoint/2010/main" val="2270889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2" y="6334316"/>
            <a:ext cx="914398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6543675" y="412302"/>
            <a:ext cx="1971675"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412302"/>
            <a:ext cx="5800725"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BB405A-D55D-4E91-8266-258F3F6BFB83}" type="datetimeFigureOut">
              <a:rPr lang="en-US" smtClean="0"/>
              <a:t>6/17/20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8F22B-D85D-4F10-AC17-C5D9F6682A2E}" type="slidenum">
              <a:rPr lang="en-US" smtClean="0"/>
              <a:t>‹#›</a:t>
            </a:fld>
            <a:endParaRPr lang="en-US"/>
          </a:p>
        </p:txBody>
      </p:sp>
    </p:spTree>
    <p:extLst>
      <p:ext uri="{BB962C8B-B14F-4D97-AF65-F5344CB8AC3E}">
        <p14:creationId xmlns:p14="http://schemas.microsoft.com/office/powerpoint/2010/main" val="1229316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BB405A-D55D-4E91-8266-258F3F6BFB83}" type="datetimeFigureOut">
              <a:rPr lang="en-US" smtClean="0"/>
              <a:t>6/17/20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8F22B-D85D-4F10-AC17-C5D9F6682A2E}" type="slidenum">
              <a:rPr lang="en-US" smtClean="0"/>
              <a:t>‹#›</a:t>
            </a:fld>
            <a:endParaRPr lang="en-US"/>
          </a:p>
        </p:txBody>
      </p:sp>
    </p:spTree>
    <p:extLst>
      <p:ext uri="{BB962C8B-B14F-4D97-AF65-F5344CB8AC3E}">
        <p14:creationId xmlns:p14="http://schemas.microsoft.com/office/powerpoint/2010/main" val="1260531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758952"/>
            <a:ext cx="75438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822960" y="4453128"/>
            <a:ext cx="75438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BB405A-D55D-4E91-8266-258F3F6BFB83}" type="datetimeFigureOut">
              <a:rPr lang="en-US" smtClean="0"/>
              <a:t>6/17/20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E78F22B-D85D-4F10-AC17-C5D9F6682A2E}" type="slidenum">
              <a:rPr lang="en-US" smtClean="0"/>
              <a:t>‹#›</a:t>
            </a:fld>
            <a:endParaRPr lang="en-US"/>
          </a:p>
        </p:txBody>
      </p:sp>
      <p:cxnSp>
        <p:nvCxnSpPr>
          <p:cNvPr id="9" name="Straight Connector 8"/>
          <p:cNvCxnSpPr/>
          <p:nvPr/>
        </p:nvCxnSpPr>
        <p:spPr>
          <a:xfrm>
            <a:off x="905744" y="4343400"/>
            <a:ext cx="740664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9"/>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542962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22960" y="1845734"/>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63440" y="1845735"/>
            <a:ext cx="370332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BB405A-D55D-4E91-8266-258F3F6BFB83}" type="datetimeFigureOut">
              <a:rPr lang="en-US" smtClean="0"/>
              <a:t>6/17/20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8F22B-D85D-4F10-AC17-C5D9F6682A2E}" type="slidenum">
              <a:rPr lang="en-US" smtClean="0"/>
              <a:t>‹#›</a:t>
            </a:fld>
            <a:endParaRPr lang="en-US"/>
          </a:p>
        </p:txBody>
      </p:sp>
    </p:spTree>
    <p:extLst>
      <p:ext uri="{BB962C8B-B14F-4D97-AF65-F5344CB8AC3E}">
        <p14:creationId xmlns:p14="http://schemas.microsoft.com/office/powerpoint/2010/main" val="16526276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822960" y="286604"/>
            <a:ext cx="75438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82296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2296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63440" y="1846052"/>
            <a:ext cx="370332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63440" y="2582334"/>
            <a:ext cx="3703320" cy="3378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BB405A-D55D-4E91-8266-258F3F6BFB83}" type="datetimeFigureOut">
              <a:rPr lang="en-US" smtClean="0"/>
              <a:t>6/17/20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E78F22B-D85D-4F10-AC17-C5D9F6682A2E}" type="slidenum">
              <a:rPr lang="en-US" smtClean="0"/>
              <a:t>‹#›</a:t>
            </a:fld>
            <a:endParaRPr lang="en-US"/>
          </a:p>
        </p:txBody>
      </p:sp>
    </p:spTree>
    <p:extLst>
      <p:ext uri="{BB962C8B-B14F-4D97-AF65-F5344CB8AC3E}">
        <p14:creationId xmlns:p14="http://schemas.microsoft.com/office/powerpoint/2010/main" val="93879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BB405A-D55D-4E91-8266-258F3F6BFB83}" type="datetimeFigureOut">
              <a:rPr lang="en-US" smtClean="0"/>
              <a:t>6/17/20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E78F22B-D85D-4F10-AC17-C5D9F6682A2E}" type="slidenum">
              <a:rPr lang="en-US" smtClean="0"/>
              <a:t>‹#›</a:t>
            </a:fld>
            <a:endParaRPr lang="en-US"/>
          </a:p>
        </p:txBody>
      </p:sp>
    </p:spTree>
    <p:extLst>
      <p:ext uri="{BB962C8B-B14F-4D97-AF65-F5344CB8AC3E}">
        <p14:creationId xmlns:p14="http://schemas.microsoft.com/office/powerpoint/2010/main" val="26384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2382" y="6400800"/>
            <a:ext cx="9141619"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2" y="633431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BCBB405A-D55D-4E91-8266-258F3F6BFB83}" type="datetimeFigureOut">
              <a:rPr lang="en-US" smtClean="0"/>
              <a:t>6/17/20</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5E78F22B-D85D-4F10-AC17-C5D9F6682A2E}" type="slidenum">
              <a:rPr lang="en-US" smtClean="0"/>
              <a:t>‹#›</a:t>
            </a:fld>
            <a:endParaRPr lang="en-US"/>
          </a:p>
        </p:txBody>
      </p:sp>
    </p:spTree>
    <p:extLst>
      <p:ext uri="{BB962C8B-B14F-4D97-AF65-F5344CB8AC3E}">
        <p14:creationId xmlns:p14="http://schemas.microsoft.com/office/powerpoint/2010/main" val="11701851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3" y="0"/>
            <a:ext cx="3038093" cy="6858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3030053" y="0"/>
            <a:ext cx="48006" cy="6858000"/>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342900" y="594359"/>
            <a:ext cx="24003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3600450" y="731520"/>
            <a:ext cx="486918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42900" y="2926080"/>
            <a:ext cx="24003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49134" y="6459786"/>
            <a:ext cx="1963883" cy="365125"/>
          </a:xfrm>
        </p:spPr>
        <p:txBody>
          <a:bodyPr/>
          <a:lstStyle>
            <a:lvl1pPr algn="l">
              <a:defRPr/>
            </a:lvl1pPr>
          </a:lstStyle>
          <a:p>
            <a:fld id="{BCBB405A-D55D-4E91-8266-258F3F6BFB83}" type="datetimeFigureOut">
              <a:rPr lang="en-US" smtClean="0"/>
              <a:t>6/17/20</a:t>
            </a:fld>
            <a:endParaRPr lang="en-US"/>
          </a:p>
        </p:txBody>
      </p:sp>
      <p:sp>
        <p:nvSpPr>
          <p:cNvPr id="6" name="Footer Placeholder 5"/>
          <p:cNvSpPr>
            <a:spLocks noGrp="1"/>
          </p:cNvSpPr>
          <p:nvPr>
            <p:ph type="ftr" sz="quarter" idx="11"/>
          </p:nvPr>
        </p:nvSpPr>
        <p:spPr>
          <a:xfrm>
            <a:off x="3600450" y="6459786"/>
            <a:ext cx="348615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E78F22B-D85D-4F10-AC17-C5D9F6682A2E}" type="slidenum">
              <a:rPr lang="en-US" smtClean="0"/>
              <a:t>‹#›</a:t>
            </a:fld>
            <a:endParaRPr lang="en-US"/>
          </a:p>
        </p:txBody>
      </p:sp>
    </p:spTree>
    <p:extLst>
      <p:ext uri="{BB962C8B-B14F-4D97-AF65-F5344CB8AC3E}">
        <p14:creationId xmlns:p14="http://schemas.microsoft.com/office/powerpoint/2010/main" val="35222664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9141619" cy="19050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2" y="4915076"/>
            <a:ext cx="9141619" cy="6400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22960" y="5074920"/>
            <a:ext cx="7585234"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2" y="0"/>
            <a:ext cx="9143989"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22960" y="5907024"/>
            <a:ext cx="7589520"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CBB405A-D55D-4E91-8266-258F3F6BFB83}" type="datetimeFigureOut">
              <a:rPr lang="en-US" smtClean="0"/>
              <a:t>6/17/20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E78F22B-D85D-4F10-AC17-C5D9F6682A2E}" type="slidenum">
              <a:rPr lang="en-US" smtClean="0"/>
              <a:t>‹#›</a:t>
            </a:fld>
            <a:endParaRPr lang="en-US"/>
          </a:p>
        </p:txBody>
      </p:sp>
    </p:spTree>
    <p:extLst>
      <p:ext uri="{BB962C8B-B14F-4D97-AF65-F5344CB8AC3E}">
        <p14:creationId xmlns:p14="http://schemas.microsoft.com/office/powerpoint/2010/main" val="19474832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0" y="6400800"/>
            <a:ext cx="9144001" cy="457200"/>
          </a:xfrm>
          <a:prstGeom prst="rect">
            <a:avLst/>
          </a:prstGeom>
          <a:solidFill>
            <a:schemeClr val="accent4">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5"/>
            <a:ext cx="9144001" cy="65999"/>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822960" y="286604"/>
            <a:ext cx="75438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822959" y="1845734"/>
            <a:ext cx="7543801"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22961" y="6459786"/>
            <a:ext cx="1854203" cy="365125"/>
          </a:xfrm>
          <a:prstGeom prst="rect">
            <a:avLst/>
          </a:prstGeom>
        </p:spPr>
        <p:txBody>
          <a:bodyPr vert="horz" lIns="91440" tIns="45720" rIns="91440" bIns="45720" rtlCol="0" anchor="ctr"/>
          <a:lstStyle>
            <a:lvl1pPr algn="l">
              <a:defRPr sz="900">
                <a:solidFill>
                  <a:srgbClr val="FFFFFF"/>
                </a:solidFill>
              </a:defRPr>
            </a:lvl1pPr>
          </a:lstStyle>
          <a:p>
            <a:fld id="{BCBB405A-D55D-4E91-8266-258F3F6BFB83}" type="datetimeFigureOut">
              <a:rPr lang="en-US" smtClean="0"/>
              <a:t>6/17/20</a:t>
            </a:fld>
            <a:endParaRPr lang="en-US"/>
          </a:p>
        </p:txBody>
      </p:sp>
      <p:sp>
        <p:nvSpPr>
          <p:cNvPr id="5" name="Footer Placeholder 4"/>
          <p:cNvSpPr>
            <a:spLocks noGrp="1"/>
          </p:cNvSpPr>
          <p:nvPr>
            <p:ph type="ftr" sz="quarter" idx="3"/>
          </p:nvPr>
        </p:nvSpPr>
        <p:spPr>
          <a:xfrm>
            <a:off x="2764639" y="6459786"/>
            <a:ext cx="3617103"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7425344" y="6459786"/>
            <a:ext cx="984019" cy="365125"/>
          </a:xfrm>
          <a:prstGeom prst="rect">
            <a:avLst/>
          </a:prstGeom>
        </p:spPr>
        <p:txBody>
          <a:bodyPr vert="horz" lIns="91440" tIns="45720" rIns="91440" bIns="45720" rtlCol="0" anchor="ctr"/>
          <a:lstStyle>
            <a:lvl1pPr algn="r">
              <a:defRPr sz="1050">
                <a:solidFill>
                  <a:srgbClr val="FFFFFF"/>
                </a:solidFill>
              </a:defRPr>
            </a:lvl1pPr>
          </a:lstStyle>
          <a:p>
            <a:fld id="{5E78F22B-D85D-4F10-AC17-C5D9F6682A2E}" type="slidenum">
              <a:rPr lang="en-US" smtClean="0"/>
              <a:t>‹#›</a:t>
            </a:fld>
            <a:endParaRPr lang="en-US"/>
          </a:p>
        </p:txBody>
      </p:sp>
      <p:cxnSp>
        <p:nvCxnSpPr>
          <p:cNvPr id="10" name="Straight Connector 9"/>
          <p:cNvCxnSpPr/>
          <p:nvPr/>
        </p:nvCxnSpPr>
        <p:spPr>
          <a:xfrm>
            <a:off x="895149" y="1737845"/>
            <a:ext cx="74752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03325549"/>
      </p:ext>
    </p:extLst>
  </p:cSld>
  <p:clrMap bg1="lt1" tx1="dk1" bg2="lt2" tx2="dk2" accent1="accent1" accent2="accent2" accent3="accent3" accent4="accent4" accent5="accent5" accent6="accent6" hlink="hlink" folHlink="folHlink"/>
  <p:sldLayoutIdLst>
    <p:sldLayoutId id="2147483787" r:id="rId1"/>
    <p:sldLayoutId id="2147483788" r:id="rId2"/>
    <p:sldLayoutId id="2147483789" r:id="rId3"/>
    <p:sldLayoutId id="2147483790" r:id="rId4"/>
    <p:sldLayoutId id="2147483791" r:id="rId5"/>
    <p:sldLayoutId id="2147483792" r:id="rId6"/>
    <p:sldLayoutId id="2147483793" r:id="rId7"/>
    <p:sldLayoutId id="2147483794" r:id="rId8"/>
    <p:sldLayoutId id="2147483795" r:id="rId9"/>
    <p:sldLayoutId id="2147483796" r:id="rId10"/>
    <p:sldLayoutId id="2147483797"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www.presentationmagazine.com/editable-newspaper-portrait-2800.html" TargetMode="External"/><Relationship Id="rId2" Type="http://schemas.openxmlformats.org/officeDocument/2006/relationships/hyperlink" Target="http://www.makemynewspaper.com/free-newspaper-templates" TargetMode="External"/><Relationship Id="rId1" Type="http://schemas.openxmlformats.org/officeDocument/2006/relationships/slideLayout" Target="../slideLayouts/slideLayout2.xml"/><Relationship Id="rId5" Type="http://schemas.openxmlformats.org/officeDocument/2006/relationships/hyperlink" Target="http://www.picturetopeople.org/text_generator/others/graffiti/graffiti_text.html" TargetMode="External"/><Relationship Id="rId4" Type="http://schemas.openxmlformats.org/officeDocument/2006/relationships/hyperlink" Target="http://graffiter.com/app/walls" TargetMode="Externa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9" y="1524000"/>
            <a:ext cx="8236155" cy="1600200"/>
          </a:xfrm>
        </p:spPr>
        <p:txBody>
          <a:bodyPr>
            <a:noAutofit/>
          </a:bodyPr>
          <a:lstStyle/>
          <a:p>
            <a:pPr algn="ctr"/>
            <a:r>
              <a:rPr lang="en-US" sz="3600" dirty="0">
                <a:latin typeface="Times New Roman" panose="02020603050405020304" pitchFamily="18" charset="0"/>
                <a:cs typeface="Times New Roman" panose="02020603050405020304" pitchFamily="18" charset="0"/>
              </a:rPr>
              <a:t>Technology and Constructivism in Middle School English: A Case Study</a:t>
            </a:r>
          </a:p>
        </p:txBody>
      </p:sp>
      <p:sp>
        <p:nvSpPr>
          <p:cNvPr id="3" name="Subtitle 2"/>
          <p:cNvSpPr>
            <a:spLocks noGrp="1"/>
          </p:cNvSpPr>
          <p:nvPr>
            <p:ph type="subTitle" idx="1"/>
          </p:nvPr>
        </p:nvSpPr>
        <p:spPr>
          <a:xfrm>
            <a:off x="1260577" y="4419600"/>
            <a:ext cx="6172200" cy="1828800"/>
          </a:xfrm>
        </p:spPr>
        <p:txBody>
          <a:bodyPr>
            <a:noAutofit/>
          </a:bodyPr>
          <a:lstStyle/>
          <a:p>
            <a:pPr algn="ctr">
              <a:lnSpc>
                <a:spcPct val="100000"/>
              </a:lnSpc>
              <a:spcBef>
                <a:spcPts val="0"/>
              </a:spcBef>
              <a:spcAft>
                <a:spcPts val="0"/>
              </a:spcAft>
            </a:pPr>
            <a:r>
              <a:rPr lang="en-US" dirty="0">
                <a:solidFill>
                  <a:schemeClr val="accent5">
                    <a:lumMod val="50000"/>
                  </a:schemeClr>
                </a:solidFill>
                <a:latin typeface="Times New Roman" panose="02020603050405020304" pitchFamily="18" charset="0"/>
                <a:cs typeface="Times New Roman" panose="02020603050405020304" pitchFamily="18" charset="0"/>
              </a:rPr>
              <a:t>C</a:t>
            </a:r>
            <a:r>
              <a:rPr lang="en-US" cap="none" dirty="0">
                <a:solidFill>
                  <a:schemeClr val="accent5">
                    <a:lumMod val="50000"/>
                  </a:schemeClr>
                </a:solidFill>
                <a:latin typeface="Times New Roman" panose="02020603050405020304" pitchFamily="18" charset="0"/>
                <a:cs typeface="Times New Roman" panose="02020603050405020304" pitchFamily="18" charset="0"/>
              </a:rPr>
              <a:t>hristina Santoyo</a:t>
            </a:r>
          </a:p>
          <a:p>
            <a:pPr algn="ctr">
              <a:lnSpc>
                <a:spcPct val="100000"/>
              </a:lnSpc>
              <a:spcBef>
                <a:spcPts val="0"/>
              </a:spcBef>
              <a:spcAft>
                <a:spcPts val="0"/>
              </a:spcAft>
            </a:pPr>
            <a:r>
              <a:rPr lang="en-US" cap="none" dirty="0">
                <a:solidFill>
                  <a:schemeClr val="accent5">
                    <a:lumMod val="50000"/>
                  </a:schemeClr>
                </a:solidFill>
                <a:latin typeface="Times New Roman" panose="02020603050405020304" pitchFamily="18" charset="0"/>
                <a:cs typeface="Times New Roman" panose="02020603050405020304" pitchFamily="18" charset="0"/>
              </a:rPr>
              <a:t>Assistant Professor of Education </a:t>
            </a:r>
          </a:p>
          <a:p>
            <a:pPr algn="ctr">
              <a:lnSpc>
                <a:spcPct val="100000"/>
              </a:lnSpc>
              <a:spcBef>
                <a:spcPts val="0"/>
              </a:spcBef>
              <a:spcAft>
                <a:spcPts val="0"/>
              </a:spcAft>
            </a:pPr>
            <a:r>
              <a:rPr lang="en-US" cap="none" dirty="0">
                <a:solidFill>
                  <a:schemeClr val="accent5">
                    <a:lumMod val="50000"/>
                  </a:schemeClr>
                </a:solidFill>
                <a:latin typeface="Times New Roman" panose="02020603050405020304" pitchFamily="18" charset="0"/>
                <a:cs typeface="Times New Roman" panose="02020603050405020304" pitchFamily="18" charset="0"/>
              </a:rPr>
              <a:t>Young Harris College</a:t>
            </a:r>
          </a:p>
          <a:p>
            <a:pPr algn="ctr">
              <a:lnSpc>
                <a:spcPct val="100000"/>
              </a:lnSpc>
              <a:spcBef>
                <a:spcPts val="0"/>
              </a:spcBef>
              <a:spcAft>
                <a:spcPts val="0"/>
              </a:spcAft>
            </a:pPr>
            <a:r>
              <a:rPr lang="en-US" cap="none" dirty="0" err="1">
                <a:solidFill>
                  <a:schemeClr val="accent5">
                    <a:lumMod val="50000"/>
                  </a:schemeClr>
                </a:solidFill>
                <a:latin typeface="Times New Roman" panose="02020603050405020304" pitchFamily="18" charset="0"/>
                <a:cs typeface="Times New Roman" panose="02020603050405020304" pitchFamily="18" charset="0"/>
              </a:rPr>
              <a:t>JoLLE</a:t>
            </a:r>
            <a:r>
              <a:rPr lang="en-US" cap="none" dirty="0">
                <a:solidFill>
                  <a:schemeClr val="accent5">
                    <a:lumMod val="50000"/>
                  </a:schemeClr>
                </a:solidFill>
                <a:latin typeface="Times New Roman" panose="02020603050405020304" pitchFamily="18" charset="0"/>
                <a:cs typeface="Times New Roman" panose="02020603050405020304" pitchFamily="18" charset="0"/>
              </a:rPr>
              <a:t> Conference</a:t>
            </a:r>
          </a:p>
          <a:p>
            <a:pPr algn="ctr">
              <a:lnSpc>
                <a:spcPct val="100000"/>
              </a:lnSpc>
              <a:spcBef>
                <a:spcPts val="0"/>
              </a:spcBef>
              <a:spcAft>
                <a:spcPts val="0"/>
              </a:spcAft>
            </a:pPr>
            <a:r>
              <a:rPr lang="en-US" cap="none" dirty="0">
                <a:solidFill>
                  <a:schemeClr val="accent5">
                    <a:lumMod val="50000"/>
                  </a:schemeClr>
                </a:solidFill>
                <a:latin typeface="Times New Roman" panose="02020603050405020304" pitchFamily="18" charset="0"/>
                <a:cs typeface="Times New Roman" panose="02020603050405020304" pitchFamily="18" charset="0"/>
              </a:rPr>
              <a:t>February 4, 2018</a:t>
            </a:r>
          </a:p>
        </p:txBody>
      </p:sp>
    </p:spTree>
    <p:extLst>
      <p:ext uri="{BB962C8B-B14F-4D97-AF65-F5344CB8AC3E}">
        <p14:creationId xmlns:p14="http://schemas.microsoft.com/office/powerpoint/2010/main" val="5373483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9C49F-37AA-2649-90C6-E74A299BD85C}"/>
              </a:ext>
            </a:extLst>
          </p:cNvPr>
          <p:cNvSpPr>
            <a:spLocks noGrp="1"/>
          </p:cNvSpPr>
          <p:nvPr>
            <p:ph type="title"/>
          </p:nvPr>
        </p:nvSpPr>
        <p:spPr/>
        <p:txBody>
          <a:bodyPr/>
          <a:lstStyle/>
          <a:p>
            <a:r>
              <a:rPr lang="en-US" dirty="0"/>
              <a:t>Educational Technology</a:t>
            </a:r>
          </a:p>
        </p:txBody>
      </p:sp>
      <p:sp>
        <p:nvSpPr>
          <p:cNvPr id="3" name="Content Placeholder 2">
            <a:extLst>
              <a:ext uri="{FF2B5EF4-FFF2-40B4-BE49-F238E27FC236}">
                <a16:creationId xmlns:a16="http://schemas.microsoft.com/office/drawing/2014/main" id="{5D49A015-8F97-2B40-B986-DD0BB45D2ACE}"/>
              </a:ext>
            </a:extLst>
          </p:cNvPr>
          <p:cNvSpPr>
            <a:spLocks noGrp="1"/>
          </p:cNvSpPr>
          <p:nvPr>
            <p:ph idx="1"/>
          </p:nvPr>
        </p:nvSpPr>
        <p:spPr>
          <a:xfrm>
            <a:off x="556260" y="1737360"/>
            <a:ext cx="8077200" cy="4739639"/>
          </a:xfrm>
        </p:spPr>
        <p:txBody>
          <a:bodyPr>
            <a:noAutofit/>
          </a:bodyPr>
          <a:lstStyle/>
          <a:p>
            <a:pPr>
              <a:buFont typeface="Arial" panose="020B0604020202020204" pitchFamily="34" charset="0"/>
              <a:buChar char="•"/>
            </a:pPr>
            <a:r>
              <a:rPr lang="en-US" sz="2400" dirty="0"/>
              <a:t> Incorrectly used synonymously with innovation / tech in </a:t>
            </a:r>
            <a:r>
              <a:rPr lang="en-US" sz="2400" dirty="0" err="1"/>
              <a:t>ed</a:t>
            </a:r>
            <a:endParaRPr lang="en-US" sz="2400" dirty="0"/>
          </a:p>
          <a:p>
            <a:pPr>
              <a:buFont typeface="Arial" panose="020B0604020202020204" pitchFamily="34" charset="0"/>
              <a:buChar char="•"/>
            </a:pPr>
            <a:r>
              <a:rPr lang="en-US" sz="2400" dirty="0"/>
              <a:t> Must adapt and improve the system</a:t>
            </a:r>
          </a:p>
          <a:p>
            <a:pPr>
              <a:buFont typeface="Arial" panose="020B0604020202020204" pitchFamily="34" charset="0"/>
              <a:buChar char="•"/>
            </a:pPr>
            <a:r>
              <a:rPr lang="en-US" sz="2400" dirty="0"/>
              <a:t> Contrast with innovations: change for change’s sake </a:t>
            </a:r>
            <a:r>
              <a:rPr lang="en-US" sz="1100" dirty="0"/>
              <a:t>(</a:t>
            </a:r>
            <a:r>
              <a:rPr lang="en-US" sz="1100" dirty="0" err="1"/>
              <a:t>Saettler</a:t>
            </a:r>
            <a:r>
              <a:rPr lang="en-US" sz="1100" dirty="0"/>
              <a:t>, 1990).</a:t>
            </a:r>
          </a:p>
          <a:p>
            <a:pPr>
              <a:buFont typeface="Arial" panose="020B0604020202020204" pitchFamily="34" charset="0"/>
              <a:buChar char="•"/>
            </a:pPr>
            <a:r>
              <a:rPr lang="en-US" sz="2400" dirty="0"/>
              <a:t> Education has seen technology and innovation over the past 50 years, but the educational system has scarcely changed </a:t>
            </a:r>
            <a:r>
              <a:rPr lang="en-US" sz="1200" dirty="0"/>
              <a:t>(</a:t>
            </a:r>
            <a:r>
              <a:rPr lang="en-US" sz="1200" dirty="0" err="1"/>
              <a:t>Reiser</a:t>
            </a:r>
            <a:r>
              <a:rPr lang="en-US" sz="1200" dirty="0"/>
              <a:t>, 1987). </a:t>
            </a:r>
          </a:p>
          <a:p>
            <a:pPr>
              <a:buFont typeface="Arial" panose="020B0604020202020204" pitchFamily="34" charset="0"/>
              <a:buChar char="•"/>
            </a:pPr>
            <a:r>
              <a:rPr lang="en-US" sz="2400" dirty="0"/>
              <a:t>Five phases of technology integration: </a:t>
            </a:r>
          </a:p>
          <a:p>
            <a:pPr lvl="1">
              <a:buFont typeface="Arial" panose="020B0604020202020204" pitchFamily="34" charset="0"/>
              <a:buChar char="•"/>
            </a:pPr>
            <a:r>
              <a:rPr lang="en-US" sz="2200" dirty="0"/>
              <a:t>Familiarization</a:t>
            </a:r>
          </a:p>
          <a:p>
            <a:pPr lvl="1">
              <a:buFont typeface="Arial" panose="020B0604020202020204" pitchFamily="34" charset="0"/>
              <a:buChar char="•"/>
            </a:pPr>
            <a:r>
              <a:rPr lang="en-US" sz="2200" dirty="0"/>
              <a:t>Utilization</a:t>
            </a:r>
          </a:p>
          <a:p>
            <a:pPr lvl="1">
              <a:buFont typeface="Arial" panose="020B0604020202020204" pitchFamily="34" charset="0"/>
              <a:buChar char="•"/>
            </a:pPr>
            <a:r>
              <a:rPr lang="en-US" sz="2200" dirty="0"/>
              <a:t>Integration</a:t>
            </a:r>
          </a:p>
          <a:p>
            <a:pPr lvl="1">
              <a:buFont typeface="Arial" panose="020B0604020202020204" pitchFamily="34" charset="0"/>
              <a:buChar char="•"/>
            </a:pPr>
            <a:r>
              <a:rPr lang="en-US" sz="2200" b="1" dirty="0"/>
              <a:t>Reorientation</a:t>
            </a:r>
          </a:p>
          <a:p>
            <a:pPr lvl="1">
              <a:buFont typeface="Arial" panose="020B0604020202020204" pitchFamily="34" charset="0"/>
              <a:buChar char="•"/>
            </a:pPr>
            <a:r>
              <a:rPr lang="en-US" sz="2200" b="1" dirty="0"/>
              <a:t>Evolution</a:t>
            </a:r>
            <a:r>
              <a:rPr lang="en-US" sz="2200" dirty="0"/>
              <a:t> </a:t>
            </a:r>
            <a:r>
              <a:rPr lang="en-US" sz="1000" dirty="0"/>
              <a:t>(</a:t>
            </a:r>
            <a:r>
              <a:rPr lang="en-US" sz="1400" dirty="0" err="1"/>
              <a:t>Rieber</a:t>
            </a:r>
            <a:r>
              <a:rPr lang="en-US" sz="1400" dirty="0"/>
              <a:t> &amp; </a:t>
            </a:r>
            <a:r>
              <a:rPr lang="en-US" sz="1400" dirty="0" err="1"/>
              <a:t>Welliver</a:t>
            </a:r>
            <a:r>
              <a:rPr lang="en-US" sz="1400" dirty="0"/>
              <a:t>, 1989)</a:t>
            </a:r>
          </a:p>
        </p:txBody>
      </p:sp>
    </p:spTree>
    <p:extLst>
      <p:ext uri="{BB962C8B-B14F-4D97-AF65-F5344CB8AC3E}">
        <p14:creationId xmlns:p14="http://schemas.microsoft.com/office/powerpoint/2010/main" val="18835478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199AE3-78E0-AD4D-A40B-86847BF7FE20}"/>
              </a:ext>
            </a:extLst>
          </p:cNvPr>
          <p:cNvSpPr>
            <a:spLocks noGrp="1"/>
          </p:cNvSpPr>
          <p:nvPr>
            <p:ph type="title"/>
          </p:nvPr>
        </p:nvSpPr>
        <p:spPr/>
        <p:txBody>
          <a:bodyPr/>
          <a:lstStyle/>
          <a:p>
            <a:r>
              <a:rPr lang="en-US" dirty="0"/>
              <a:t>Traditional Vs. Contemporary Role of Technology</a:t>
            </a:r>
          </a:p>
        </p:txBody>
      </p:sp>
      <p:sp>
        <p:nvSpPr>
          <p:cNvPr id="3" name="Content Placeholder 2">
            <a:extLst>
              <a:ext uri="{FF2B5EF4-FFF2-40B4-BE49-F238E27FC236}">
                <a16:creationId xmlns:a16="http://schemas.microsoft.com/office/drawing/2014/main" id="{CBDD6743-5AFF-BB49-9DB0-BF3640A1FB8E}"/>
              </a:ext>
            </a:extLst>
          </p:cNvPr>
          <p:cNvSpPr>
            <a:spLocks noGrp="1"/>
          </p:cNvSpPr>
          <p:nvPr>
            <p:ph idx="1"/>
          </p:nvPr>
        </p:nvSpPr>
        <p:spPr>
          <a:xfrm>
            <a:off x="533400" y="1745110"/>
            <a:ext cx="8077200" cy="4892040"/>
          </a:xfrm>
        </p:spPr>
        <p:txBody>
          <a:bodyPr>
            <a:noAutofit/>
          </a:bodyPr>
          <a:lstStyle/>
          <a:p>
            <a:pPr marL="0" indent="0">
              <a:buNone/>
            </a:pPr>
            <a:r>
              <a:rPr lang="en-US" sz="2400" b="1" dirty="0"/>
              <a:t>Traditional:</a:t>
            </a:r>
          </a:p>
          <a:p>
            <a:pPr>
              <a:buFont typeface="Arial" panose="020B0604020202020204" pitchFamily="34" charset="0"/>
              <a:buChar char="•"/>
            </a:pPr>
            <a:r>
              <a:rPr lang="en-US" sz="2200" dirty="0"/>
              <a:t> Product technologies (conveyor belt, movies, computers, etc.)</a:t>
            </a:r>
          </a:p>
          <a:p>
            <a:pPr>
              <a:buFont typeface="Arial" panose="020B0604020202020204" pitchFamily="34" charset="0"/>
              <a:buChar char="•"/>
            </a:pPr>
            <a:r>
              <a:rPr lang="en-US" sz="2200" dirty="0"/>
              <a:t> Do not go beyond integration</a:t>
            </a:r>
          </a:p>
          <a:p>
            <a:pPr>
              <a:buFont typeface="Arial" panose="020B0604020202020204" pitchFamily="34" charset="0"/>
              <a:buChar char="•"/>
            </a:pPr>
            <a:r>
              <a:rPr lang="en-US" sz="2200" dirty="0"/>
              <a:t> Instructional strategy remains the same as before the technology </a:t>
            </a:r>
          </a:p>
          <a:p>
            <a:pPr marL="0" indent="0">
              <a:buNone/>
            </a:pPr>
            <a:r>
              <a:rPr lang="en-US" sz="2400" b="1" dirty="0"/>
              <a:t>Contemporary:</a:t>
            </a:r>
          </a:p>
          <a:p>
            <a:pPr>
              <a:buFont typeface="Arial" panose="020B0604020202020204" pitchFamily="34" charset="0"/>
              <a:buChar char="•"/>
            </a:pPr>
            <a:r>
              <a:rPr lang="en-US" sz="2400" dirty="0"/>
              <a:t> </a:t>
            </a:r>
            <a:r>
              <a:rPr lang="en-US" sz="2200" dirty="0"/>
              <a:t>Idea technologies (assembly line, simulations, etc.) </a:t>
            </a:r>
          </a:p>
          <a:p>
            <a:pPr>
              <a:buFont typeface="Arial" panose="020B0604020202020204" pitchFamily="34" charset="0"/>
              <a:buChar char="•"/>
            </a:pPr>
            <a:r>
              <a:rPr lang="en-US" sz="2200" dirty="0"/>
              <a:t> Learners actively process lesson content</a:t>
            </a:r>
          </a:p>
          <a:p>
            <a:pPr>
              <a:buFont typeface="Arial" panose="020B0604020202020204" pitchFamily="34" charset="0"/>
              <a:buChar char="•"/>
            </a:pPr>
            <a:r>
              <a:rPr lang="en-US" sz="2200" dirty="0"/>
              <a:t> Information is presented from multiple perspectives</a:t>
            </a:r>
          </a:p>
          <a:p>
            <a:pPr>
              <a:buFont typeface="Arial" panose="020B0604020202020204" pitchFamily="34" charset="0"/>
              <a:buChar char="•"/>
            </a:pPr>
            <a:r>
              <a:rPr lang="en-US" sz="2200" dirty="0"/>
              <a:t> Instruction builds upon students’ knowledge and experiences </a:t>
            </a:r>
          </a:p>
          <a:p>
            <a:pPr marL="0" indent="0">
              <a:buNone/>
            </a:pPr>
            <a:r>
              <a:rPr lang="en-US" sz="1200" dirty="0"/>
              <a:t>(Hooper &amp; </a:t>
            </a:r>
            <a:r>
              <a:rPr lang="en-US" sz="1200" dirty="0" err="1"/>
              <a:t>Rieber</a:t>
            </a:r>
            <a:r>
              <a:rPr lang="en-US" sz="1200" dirty="0"/>
              <a:t>, 1995)</a:t>
            </a:r>
          </a:p>
        </p:txBody>
      </p:sp>
    </p:spTree>
    <p:extLst>
      <p:ext uri="{BB962C8B-B14F-4D97-AF65-F5344CB8AC3E}">
        <p14:creationId xmlns:p14="http://schemas.microsoft.com/office/powerpoint/2010/main" val="2174105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3B937-AB39-6347-BF3F-2AAEA3C8DD34}"/>
              </a:ext>
            </a:extLst>
          </p:cNvPr>
          <p:cNvSpPr>
            <a:spLocks noGrp="1"/>
          </p:cNvSpPr>
          <p:nvPr>
            <p:ph type="title"/>
          </p:nvPr>
        </p:nvSpPr>
        <p:spPr/>
        <p:txBody>
          <a:bodyPr/>
          <a:lstStyle/>
          <a:p>
            <a:pPr algn="ctr"/>
            <a:r>
              <a:rPr lang="en-US" dirty="0"/>
              <a:t>What are some examples?</a:t>
            </a:r>
          </a:p>
        </p:txBody>
      </p:sp>
      <p:sp>
        <p:nvSpPr>
          <p:cNvPr id="3" name="Content Placeholder 2">
            <a:extLst>
              <a:ext uri="{FF2B5EF4-FFF2-40B4-BE49-F238E27FC236}">
                <a16:creationId xmlns:a16="http://schemas.microsoft.com/office/drawing/2014/main" id="{F21B7068-19F1-3447-A32C-18974C46AF3D}"/>
              </a:ext>
            </a:extLst>
          </p:cNvPr>
          <p:cNvSpPr>
            <a:spLocks noGrp="1"/>
          </p:cNvSpPr>
          <p:nvPr>
            <p:ph idx="1"/>
          </p:nvPr>
        </p:nvSpPr>
        <p:spPr/>
        <p:txBody>
          <a:bodyPr/>
          <a:lstStyle/>
          <a:p>
            <a:r>
              <a:rPr lang="en-US" dirty="0"/>
              <a:t>Traditional					 Contemporary</a:t>
            </a:r>
          </a:p>
          <a:p>
            <a:r>
              <a:rPr lang="en-US" dirty="0"/>
              <a:t>Technology in Education			 Educational Technology</a:t>
            </a:r>
          </a:p>
        </p:txBody>
      </p:sp>
    </p:spTree>
    <p:extLst>
      <p:ext uri="{BB962C8B-B14F-4D97-AF65-F5344CB8AC3E}">
        <p14:creationId xmlns:p14="http://schemas.microsoft.com/office/powerpoint/2010/main" val="4837994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CD8DC5-C7C0-8041-9879-7ADF1D647BAB}"/>
              </a:ext>
            </a:extLst>
          </p:cNvPr>
          <p:cNvSpPr>
            <a:spLocks noGrp="1"/>
          </p:cNvSpPr>
          <p:nvPr>
            <p:ph type="title"/>
          </p:nvPr>
        </p:nvSpPr>
        <p:spPr>
          <a:xfrm>
            <a:off x="533400" y="286604"/>
            <a:ext cx="8382000" cy="1450757"/>
          </a:xfrm>
        </p:spPr>
        <p:txBody>
          <a:bodyPr/>
          <a:lstStyle/>
          <a:p>
            <a:pPr algn="ctr"/>
            <a:r>
              <a:rPr lang="en-US" dirty="0"/>
              <a:t>Study Context</a:t>
            </a:r>
          </a:p>
        </p:txBody>
      </p:sp>
      <p:sp>
        <p:nvSpPr>
          <p:cNvPr id="3" name="Content Placeholder 2">
            <a:extLst>
              <a:ext uri="{FF2B5EF4-FFF2-40B4-BE49-F238E27FC236}">
                <a16:creationId xmlns:a16="http://schemas.microsoft.com/office/drawing/2014/main" id="{8EE2C2A5-20DA-2B4F-B9DC-6157B2586046}"/>
              </a:ext>
            </a:extLst>
          </p:cNvPr>
          <p:cNvSpPr>
            <a:spLocks noGrp="1"/>
          </p:cNvSpPr>
          <p:nvPr>
            <p:ph idx="1"/>
          </p:nvPr>
        </p:nvSpPr>
        <p:spPr>
          <a:xfrm>
            <a:off x="822959" y="1845734"/>
            <a:ext cx="7940041" cy="4402666"/>
          </a:xfrm>
        </p:spPr>
        <p:txBody>
          <a:bodyPr>
            <a:noAutofit/>
          </a:bodyPr>
          <a:lstStyle/>
          <a:p>
            <a:pPr marL="233363" indent="-233363">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The study was bound by:</a:t>
            </a:r>
          </a:p>
          <a:p>
            <a:pPr lvl="1">
              <a:buFont typeface="Courier New" panose="02070309020205020404" pitchFamily="49" charset="0"/>
              <a:buChar char="o"/>
            </a:pPr>
            <a:r>
              <a:rPr lang="en-US" sz="2400" i="1" dirty="0">
                <a:latin typeface="Times New Roman" panose="02020603050405020304" pitchFamily="18" charset="0"/>
                <a:cs typeface="Times New Roman" panose="02020603050405020304" pitchFamily="18" charset="0"/>
              </a:rPr>
              <a:t>Time and place</a:t>
            </a:r>
            <a:r>
              <a:rPr lang="en-US" sz="2400" dirty="0">
                <a:latin typeface="Times New Roman" panose="02020603050405020304" pitchFamily="18" charset="0"/>
                <a:cs typeface="Times New Roman" panose="02020603050405020304" pitchFamily="18" charset="0"/>
              </a:rPr>
              <a:t>:</a:t>
            </a:r>
            <a:r>
              <a:rPr lang="en-US" sz="2400" b="1" dirty="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ARL; 1</a:t>
            </a:r>
            <a:r>
              <a:rPr lang="en-US" sz="2400" baseline="30000" dirty="0">
                <a:latin typeface="Times New Roman" panose="02020603050405020304" pitchFamily="18" charset="0"/>
                <a:cs typeface="Times New Roman" panose="02020603050405020304" pitchFamily="18" charset="0"/>
              </a:rPr>
              <a:t>st</a:t>
            </a:r>
            <a:r>
              <a:rPr lang="en-US" sz="2400" dirty="0">
                <a:latin typeface="Times New Roman" panose="02020603050405020304" pitchFamily="18" charset="0"/>
                <a:cs typeface="Times New Roman" panose="02020603050405020304" pitchFamily="18" charset="0"/>
              </a:rPr>
              <a:t> semester as a novice </a:t>
            </a:r>
            <a:r>
              <a:rPr lang="en-US" sz="1200" dirty="0">
                <a:latin typeface="Times New Roman" panose="02020603050405020304" pitchFamily="18" charset="0"/>
                <a:cs typeface="Times New Roman" panose="02020603050405020304" pitchFamily="18" charset="0"/>
              </a:rPr>
              <a:t>(Creswell, 2013)</a:t>
            </a:r>
          </a:p>
          <a:p>
            <a:pPr lvl="1">
              <a:buFont typeface="Courier New" panose="02070309020205020404" pitchFamily="49" charset="0"/>
              <a:buChar char="o"/>
            </a:pPr>
            <a:r>
              <a:rPr lang="en-US" sz="2400" i="1" dirty="0">
                <a:latin typeface="Times New Roman" panose="02020603050405020304" pitchFamily="18" charset="0"/>
                <a:cs typeface="Times New Roman" panose="02020603050405020304" pitchFamily="18" charset="0"/>
              </a:rPr>
              <a:t>Time and activity: </a:t>
            </a:r>
            <a:r>
              <a:rPr lang="en-US" sz="2400" dirty="0">
                <a:latin typeface="Times New Roman" panose="02020603050405020304" pitchFamily="18" charset="0"/>
                <a:cs typeface="Times New Roman" panose="02020603050405020304" pitchFamily="18" charset="0"/>
              </a:rPr>
              <a:t>Changes in beliefs and practices from practicum to novice teaching </a:t>
            </a:r>
            <a:r>
              <a:rPr lang="en-US" sz="1200" dirty="0">
                <a:latin typeface="Times New Roman" panose="02020603050405020304" pitchFamily="18" charset="0"/>
                <a:cs typeface="Times New Roman" panose="02020603050405020304" pitchFamily="18" charset="0"/>
              </a:rPr>
              <a:t>(Stake, 2006)</a:t>
            </a:r>
          </a:p>
          <a:p>
            <a:pPr lvl="1">
              <a:buFont typeface="Courier New" panose="02070309020205020404" pitchFamily="49" charset="0"/>
              <a:buChar char="o"/>
            </a:pPr>
            <a:r>
              <a:rPr lang="en-US" sz="2400" i="1" dirty="0">
                <a:latin typeface="Times New Roman" panose="02020603050405020304" pitchFamily="18" charset="0"/>
                <a:cs typeface="Times New Roman" panose="02020603050405020304" pitchFamily="18" charset="0"/>
              </a:rPr>
              <a:t>Definition and context: </a:t>
            </a:r>
            <a:r>
              <a:rPr lang="en-US" sz="2400" dirty="0">
                <a:latin typeface="Times New Roman" panose="02020603050405020304" pitchFamily="18" charset="0"/>
                <a:cs typeface="Times New Roman" panose="02020603050405020304" pitchFamily="18" charset="0"/>
              </a:rPr>
              <a:t>Constructivist teaching practices and beliefs; school contexts </a:t>
            </a:r>
            <a:r>
              <a:rPr lang="en-US" sz="1200" dirty="0">
                <a:latin typeface="Times New Roman" panose="02020603050405020304" pitchFamily="18" charset="0"/>
                <a:cs typeface="Times New Roman" panose="02020603050405020304" pitchFamily="18" charset="0"/>
              </a:rPr>
              <a:t>(Miles &amp; Huberman, 1994)</a:t>
            </a:r>
          </a:p>
        </p:txBody>
      </p:sp>
    </p:spTree>
    <p:extLst>
      <p:ext uri="{BB962C8B-B14F-4D97-AF65-F5344CB8AC3E}">
        <p14:creationId xmlns:p14="http://schemas.microsoft.com/office/powerpoint/2010/main" val="8866004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153400" cy="1143000"/>
          </a:xfrm>
        </p:spPr>
        <p:txBody>
          <a:bodyPr>
            <a:normAutofit/>
          </a:bodyPr>
          <a:lstStyle/>
          <a:p>
            <a:pPr algn="ctr"/>
            <a:r>
              <a:rPr lang="en-US" dirty="0">
                <a:latin typeface="Times New Roman" panose="02020603050405020304" pitchFamily="18" charset="0"/>
                <a:cs typeface="Times New Roman" panose="02020603050405020304" pitchFamily="18" charset="0"/>
              </a:rPr>
              <a:t>Data Sources</a:t>
            </a:r>
          </a:p>
        </p:txBody>
      </p:sp>
      <p:sp>
        <p:nvSpPr>
          <p:cNvPr id="4" name="Content Placeholder 2">
            <a:extLst>
              <a:ext uri="{FF2B5EF4-FFF2-40B4-BE49-F238E27FC236}">
                <a16:creationId xmlns:a16="http://schemas.microsoft.com/office/drawing/2014/main" id="{81456B6E-5C93-154B-B1A2-5C016BDEC552}"/>
              </a:ext>
            </a:extLst>
          </p:cNvPr>
          <p:cNvSpPr>
            <a:spLocks noGrp="1"/>
          </p:cNvSpPr>
          <p:nvPr>
            <p:ph idx="1"/>
          </p:nvPr>
        </p:nvSpPr>
        <p:spPr>
          <a:xfrm>
            <a:off x="822959" y="1845734"/>
            <a:ext cx="3901441" cy="4023360"/>
          </a:xfrm>
        </p:spPr>
        <p:txBody>
          <a:bodyPr>
            <a:normAutofit/>
          </a:bodyPr>
          <a:lstStyle/>
          <a:p>
            <a:pPr marL="0" marR="0" lvl="0" indent="0">
              <a:lnSpc>
                <a:spcPct val="115000"/>
              </a:lnSpc>
              <a:spcBef>
                <a:spcPts val="0"/>
              </a:spcBef>
              <a:spcAft>
                <a:spcPts val="0"/>
              </a:spcAft>
              <a:buNone/>
            </a:pPr>
            <a:r>
              <a:rPr lang="en-US" dirty="0">
                <a:latin typeface="Times New Roman" panose="02020603050405020304" pitchFamily="18" charset="0"/>
                <a:cs typeface="Times New Roman" panose="02020603050405020304" pitchFamily="18" charset="0"/>
              </a:rPr>
              <a:t>ARL Program (phase 1)</a:t>
            </a:r>
          </a:p>
          <a:p>
            <a:pPr marL="342900" marR="0" lvl="0" indent="-342900">
              <a:lnSpc>
                <a:spcPct val="115000"/>
              </a:lnSpc>
              <a:spcBef>
                <a:spcPts val="0"/>
              </a:spcBef>
              <a:spcAft>
                <a:spcPts val="0"/>
              </a:spcAft>
              <a:buFont typeface="Symbol" panose="05050102010706020507" pitchFamily="18" charset="2"/>
              <a:buChar char=""/>
            </a:pPr>
            <a:r>
              <a:rPr lang="en-US" dirty="0">
                <a:latin typeface="Times New Roman" panose="02020603050405020304" pitchFamily="18" charset="0"/>
                <a:cs typeface="Times New Roman" panose="02020603050405020304" pitchFamily="18" charset="0"/>
              </a:rPr>
              <a:t>Partial interval recording </a:t>
            </a:r>
          </a:p>
          <a:p>
            <a:pPr marL="342900" marR="0" lvl="0" indent="-342900">
              <a:lnSpc>
                <a:spcPct val="115000"/>
              </a:lnSpc>
              <a:spcBef>
                <a:spcPts val="0"/>
              </a:spcBef>
              <a:spcAft>
                <a:spcPts val="0"/>
              </a:spcAft>
              <a:buFont typeface="Symbol" panose="05050102010706020507" pitchFamily="18" charset="2"/>
              <a:buChar char=""/>
            </a:pPr>
            <a:r>
              <a:rPr lang="en-US" dirty="0">
                <a:latin typeface="Times New Roman" panose="02020603050405020304" pitchFamily="18" charset="0"/>
                <a:cs typeface="Times New Roman" panose="02020603050405020304" pitchFamily="18" charset="0"/>
              </a:rPr>
              <a:t>Classroom Observation Protocol</a:t>
            </a:r>
          </a:p>
          <a:p>
            <a:pPr marL="342900" marR="0" lvl="0" indent="-342900">
              <a:lnSpc>
                <a:spcPct val="115000"/>
              </a:lnSpc>
              <a:spcBef>
                <a:spcPts val="0"/>
              </a:spcBef>
              <a:spcAft>
                <a:spcPts val="0"/>
              </a:spcAft>
              <a:buFont typeface="Symbol" panose="05050102010706020507" pitchFamily="18" charset="2"/>
              <a:buChar char=""/>
            </a:pPr>
            <a:r>
              <a:rPr lang="en-US" dirty="0">
                <a:latin typeface="Times New Roman" panose="02020603050405020304" pitchFamily="18" charset="0"/>
                <a:cs typeface="Times New Roman" panose="02020603050405020304" pitchFamily="18" charset="0"/>
              </a:rPr>
              <a:t>Video recording </a:t>
            </a:r>
          </a:p>
          <a:p>
            <a:pPr marL="342900" marR="0" lvl="0" indent="-342900">
              <a:lnSpc>
                <a:spcPct val="115000"/>
              </a:lnSpc>
              <a:spcBef>
                <a:spcPts val="0"/>
              </a:spcBef>
              <a:spcAft>
                <a:spcPts val="0"/>
              </a:spcAft>
              <a:buFont typeface="Symbol" panose="05050102010706020507" pitchFamily="18" charset="2"/>
              <a:buChar char=""/>
            </a:pPr>
            <a:r>
              <a:rPr lang="en-US" dirty="0">
                <a:latin typeface="Times New Roman" panose="02020603050405020304" pitchFamily="18" charset="0"/>
                <a:cs typeface="Times New Roman" panose="02020603050405020304" pitchFamily="18" charset="0"/>
              </a:rPr>
              <a:t>Interviews (pre and post)</a:t>
            </a:r>
          </a:p>
          <a:p>
            <a:pPr marL="0" marR="0" lvl="0" indent="0">
              <a:lnSpc>
                <a:spcPct val="115000"/>
              </a:lnSpc>
              <a:spcBef>
                <a:spcPts val="0"/>
              </a:spcBef>
              <a:spcAft>
                <a:spcPts val="0"/>
              </a:spcAft>
              <a:buNone/>
            </a:pPr>
            <a:endParaRPr lang="en-US" dirty="0">
              <a:latin typeface="Times New Roman" panose="02020603050405020304" pitchFamily="18" charset="0"/>
              <a:ea typeface="SimSun" panose="02010600030101010101" pitchFamily="2" charset="-122"/>
              <a:cs typeface="Times New Roman" panose="02020603050405020304" pitchFamily="18" charset="0"/>
            </a:endParaRPr>
          </a:p>
          <a:p>
            <a:pPr marL="0" marR="0" lvl="0" indent="0">
              <a:lnSpc>
                <a:spcPct val="115000"/>
              </a:lnSpc>
              <a:spcBef>
                <a:spcPts val="0"/>
              </a:spcBef>
              <a:spcAft>
                <a:spcPts val="0"/>
              </a:spcAft>
              <a:buNone/>
            </a:pPr>
            <a:endParaRPr lang="en-US" dirty="0">
              <a:latin typeface="Times New Roman" panose="02020603050405020304" pitchFamily="18" charset="0"/>
              <a:ea typeface="SimSun" panose="02010600030101010101" pitchFamily="2" charset="-122"/>
              <a:cs typeface="Times New Roman" panose="02020603050405020304" pitchFamily="18" charset="0"/>
            </a:endParaRPr>
          </a:p>
          <a:p>
            <a:pPr marL="342900" marR="0" lvl="0" indent="-342900">
              <a:lnSpc>
                <a:spcPct val="115000"/>
              </a:lnSpc>
              <a:spcBef>
                <a:spcPts val="0"/>
              </a:spcBef>
              <a:spcAft>
                <a:spcPts val="0"/>
              </a:spcAft>
              <a:buFont typeface="Symbol" panose="05050102010706020507" pitchFamily="18" charset="2"/>
              <a:buChar char=""/>
            </a:pPr>
            <a:endParaRPr lang="en-US" dirty="0">
              <a:latin typeface="Times New Roman" panose="02020603050405020304" pitchFamily="18" charset="0"/>
              <a:cs typeface="Times New Roman" panose="02020603050405020304" pitchFamily="18" charset="0"/>
            </a:endParaRPr>
          </a:p>
          <a:p>
            <a:endParaRPr lang="en-US" dirty="0"/>
          </a:p>
        </p:txBody>
      </p:sp>
      <p:sp>
        <p:nvSpPr>
          <p:cNvPr id="5" name="Content Placeholder 2">
            <a:extLst>
              <a:ext uri="{FF2B5EF4-FFF2-40B4-BE49-F238E27FC236}">
                <a16:creationId xmlns:a16="http://schemas.microsoft.com/office/drawing/2014/main" id="{6696A68E-51C1-6F4F-ADB8-A24252AEAB74}"/>
              </a:ext>
            </a:extLst>
          </p:cNvPr>
          <p:cNvSpPr txBox="1">
            <a:spLocks/>
          </p:cNvSpPr>
          <p:nvPr/>
        </p:nvSpPr>
        <p:spPr>
          <a:xfrm>
            <a:off x="4724400" y="1845734"/>
            <a:ext cx="3901441" cy="402336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marR="0" lvl="0" indent="0">
              <a:lnSpc>
                <a:spcPct val="115000"/>
              </a:lnSpc>
              <a:spcBef>
                <a:spcPts val="0"/>
              </a:spcBef>
              <a:spcAft>
                <a:spcPts val="0"/>
              </a:spcAft>
              <a:buNone/>
            </a:pPr>
            <a:r>
              <a:rPr lang="en-US" dirty="0">
                <a:latin typeface="Times New Roman" panose="02020603050405020304" pitchFamily="18" charset="0"/>
                <a:cs typeface="Times New Roman" panose="02020603050405020304" pitchFamily="18" charset="0"/>
              </a:rPr>
              <a:t>Novice Teaching (phase 2)</a:t>
            </a:r>
          </a:p>
          <a:p>
            <a:pPr marL="342900" marR="0" lvl="0" indent="-342900">
              <a:lnSpc>
                <a:spcPct val="115000"/>
              </a:lnSpc>
              <a:spcBef>
                <a:spcPts val="0"/>
              </a:spcBef>
              <a:spcAft>
                <a:spcPts val="0"/>
              </a:spcAft>
              <a:buFont typeface="Symbol" panose="05050102010706020507" pitchFamily="18" charset="2"/>
              <a:buChar char=""/>
            </a:pPr>
            <a:r>
              <a:rPr lang="en-US" dirty="0">
                <a:latin typeface="Times New Roman" panose="02020603050405020304" pitchFamily="18" charset="0"/>
                <a:cs typeface="Times New Roman" panose="02020603050405020304" pitchFamily="18" charset="0"/>
              </a:rPr>
              <a:t>Partial interval recording </a:t>
            </a:r>
          </a:p>
          <a:p>
            <a:pPr marL="342900" marR="0" lvl="0" indent="-342900">
              <a:lnSpc>
                <a:spcPct val="115000"/>
              </a:lnSpc>
              <a:spcBef>
                <a:spcPts val="0"/>
              </a:spcBef>
              <a:spcAft>
                <a:spcPts val="0"/>
              </a:spcAft>
              <a:buFont typeface="Symbol" panose="05050102010706020507" pitchFamily="18" charset="2"/>
              <a:buChar char=""/>
            </a:pPr>
            <a:r>
              <a:rPr lang="en-US" dirty="0">
                <a:latin typeface="Times New Roman" panose="02020603050405020304" pitchFamily="18" charset="0"/>
                <a:cs typeface="Times New Roman" panose="02020603050405020304" pitchFamily="18" charset="0"/>
              </a:rPr>
              <a:t>Classroom Observation Protocol</a:t>
            </a:r>
          </a:p>
          <a:p>
            <a:pPr marL="342900" marR="0" lvl="0" indent="-342900">
              <a:lnSpc>
                <a:spcPct val="115000"/>
              </a:lnSpc>
              <a:spcBef>
                <a:spcPts val="0"/>
              </a:spcBef>
              <a:spcAft>
                <a:spcPts val="0"/>
              </a:spcAft>
              <a:buFont typeface="Symbol" panose="05050102010706020507" pitchFamily="18" charset="2"/>
              <a:buChar char=""/>
            </a:pPr>
            <a:r>
              <a:rPr lang="en-US" dirty="0">
                <a:latin typeface="Times New Roman" panose="02020603050405020304" pitchFamily="18" charset="0"/>
                <a:cs typeface="Times New Roman" panose="02020603050405020304" pitchFamily="18" charset="0"/>
              </a:rPr>
              <a:t>Interviews (final)</a:t>
            </a:r>
            <a:endParaRPr lang="en-US" dirty="0">
              <a:latin typeface="Times New Roman" panose="02020603050405020304" pitchFamily="18" charset="0"/>
              <a:ea typeface="SimSun" panose="02010600030101010101" pitchFamily="2" charset="-122"/>
              <a:cs typeface="Times New Roman" panose="02020603050405020304" pitchFamily="18" charset="0"/>
            </a:endParaRPr>
          </a:p>
          <a:p>
            <a:pPr marL="342900" indent="-342900">
              <a:lnSpc>
                <a:spcPct val="115000"/>
              </a:lnSpc>
              <a:spcBef>
                <a:spcPts val="0"/>
              </a:spcBef>
              <a:spcAft>
                <a:spcPts val="0"/>
              </a:spcAft>
              <a:buFont typeface="Symbol" panose="05050102010706020507" pitchFamily="18" charset="2"/>
              <a:buChar char=""/>
            </a:pPr>
            <a:endParaRPr lang="en-US" dirty="0">
              <a:latin typeface="Times New Roman" panose="02020603050405020304" pitchFamily="18" charset="0"/>
              <a:cs typeface="Times New Roman" panose="02020603050405020304" pitchFamily="18" charset="0"/>
            </a:endParaRPr>
          </a:p>
          <a:p>
            <a:endParaRPr lang="en-US" dirty="0"/>
          </a:p>
        </p:txBody>
      </p:sp>
    </p:spTree>
    <p:extLst>
      <p:ext uri="{BB962C8B-B14F-4D97-AF65-F5344CB8AC3E}">
        <p14:creationId xmlns:p14="http://schemas.microsoft.com/office/powerpoint/2010/main" val="21154449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153400" cy="1143000"/>
          </a:xfrm>
        </p:spPr>
        <p:txBody>
          <a:bodyPr>
            <a:normAutofit/>
          </a:bodyPr>
          <a:lstStyle/>
          <a:p>
            <a:pPr algn="ctr"/>
            <a:r>
              <a:rPr lang="en-US" dirty="0">
                <a:latin typeface="Times New Roman" panose="02020603050405020304" pitchFamily="18" charset="0"/>
                <a:cs typeface="Times New Roman" panose="02020603050405020304" pitchFamily="18" charset="0"/>
              </a:rPr>
              <a:t>Literature Review</a:t>
            </a:r>
          </a:p>
        </p:txBody>
      </p:sp>
      <p:sp>
        <p:nvSpPr>
          <p:cNvPr id="4" name="Content Placeholder 2"/>
          <p:cNvSpPr>
            <a:spLocks noGrp="1"/>
          </p:cNvSpPr>
          <p:nvPr>
            <p:ph idx="1"/>
          </p:nvPr>
        </p:nvSpPr>
        <p:spPr>
          <a:xfrm>
            <a:off x="449579" y="1981200"/>
            <a:ext cx="8016241" cy="4343400"/>
          </a:xfrm>
        </p:spPr>
        <p:txBody>
          <a:bodyPr>
            <a:noAutofit/>
          </a:bodyPr>
          <a:lstStyle/>
          <a:p>
            <a:pPr marL="342900" indent="-342900">
              <a:spcBef>
                <a:spcPts val="0"/>
              </a:spcBef>
              <a:spcAft>
                <a:spcPts val="0"/>
              </a:spcAft>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Beliefs develop from 6 sources: </a:t>
            </a:r>
          </a:p>
          <a:p>
            <a:pPr marL="635508" lvl="1" indent="-342900">
              <a:spcBef>
                <a:spcPts val="0"/>
              </a:spcBef>
              <a:spcAft>
                <a:spcPts val="0"/>
              </a:spcAft>
              <a:buFont typeface="Courier New" panose="02070309020205020404" pitchFamily="49" charset="0"/>
              <a:buChar char="o"/>
            </a:pPr>
            <a:r>
              <a:rPr lang="en-US" sz="2600" dirty="0">
                <a:latin typeface="Times New Roman" panose="02020603050405020304" pitchFamily="18" charset="0"/>
                <a:cs typeface="Times New Roman" panose="02020603050405020304" pitchFamily="18" charset="0"/>
              </a:rPr>
              <a:t>Formal preparation</a:t>
            </a:r>
          </a:p>
          <a:p>
            <a:pPr marL="635508" lvl="1" indent="-342900">
              <a:spcBef>
                <a:spcPts val="0"/>
              </a:spcBef>
              <a:spcAft>
                <a:spcPts val="0"/>
              </a:spcAft>
              <a:buFont typeface="Courier New" panose="02070309020205020404" pitchFamily="49" charset="0"/>
              <a:buChar char="o"/>
            </a:pPr>
            <a:r>
              <a:rPr lang="en-US" sz="2600" dirty="0">
                <a:latin typeface="Times New Roman" panose="02020603050405020304" pitchFamily="18" charset="0"/>
                <a:cs typeface="Times New Roman" panose="02020603050405020304" pitchFamily="18" charset="0"/>
              </a:rPr>
              <a:t>Formal bodies of information</a:t>
            </a:r>
          </a:p>
          <a:p>
            <a:pPr marL="635508" lvl="1" indent="-342900">
              <a:spcBef>
                <a:spcPts val="0"/>
              </a:spcBef>
              <a:spcAft>
                <a:spcPts val="0"/>
              </a:spcAft>
              <a:buFont typeface="Courier New" panose="02070309020205020404" pitchFamily="49" charset="0"/>
              <a:buChar char="o"/>
            </a:pPr>
            <a:r>
              <a:rPr lang="en-US" sz="2600" dirty="0">
                <a:latin typeface="Times New Roman" panose="02020603050405020304" pitchFamily="18" charset="0"/>
                <a:cs typeface="Times New Roman" panose="02020603050405020304" pitchFamily="18" charset="0"/>
              </a:rPr>
              <a:t>Observational and vicarious experiences</a:t>
            </a:r>
          </a:p>
          <a:p>
            <a:pPr marL="635508" lvl="1" indent="-342900">
              <a:spcBef>
                <a:spcPts val="0"/>
              </a:spcBef>
              <a:spcAft>
                <a:spcPts val="0"/>
              </a:spcAft>
              <a:buFont typeface="Courier New" panose="02070309020205020404" pitchFamily="49" charset="0"/>
              <a:buChar char="o"/>
            </a:pPr>
            <a:r>
              <a:rPr lang="en-US" sz="2600" dirty="0">
                <a:latin typeface="Times New Roman" panose="02020603050405020304" pitchFamily="18" charset="0"/>
                <a:cs typeface="Times New Roman" panose="02020603050405020304" pitchFamily="18" charset="0"/>
              </a:rPr>
              <a:t>Interactive and collaborative experiences</a:t>
            </a:r>
          </a:p>
          <a:p>
            <a:pPr marL="635508" lvl="1" indent="-342900">
              <a:spcBef>
                <a:spcPts val="0"/>
              </a:spcBef>
              <a:spcAft>
                <a:spcPts val="0"/>
              </a:spcAft>
              <a:buFont typeface="Courier New" panose="02070309020205020404" pitchFamily="49" charset="0"/>
              <a:buChar char="o"/>
            </a:pPr>
            <a:r>
              <a:rPr lang="en-US" sz="2600" dirty="0">
                <a:latin typeface="Times New Roman" panose="02020603050405020304" pitchFamily="18" charset="0"/>
                <a:cs typeface="Times New Roman" panose="02020603050405020304" pitchFamily="18" charset="0"/>
              </a:rPr>
              <a:t>Enactive experiences</a:t>
            </a:r>
          </a:p>
          <a:p>
            <a:pPr marL="635508" lvl="1" indent="-342900">
              <a:spcBef>
                <a:spcPts val="0"/>
              </a:spcBef>
              <a:spcAft>
                <a:spcPts val="0"/>
              </a:spcAft>
              <a:buFont typeface="Courier New" panose="02070309020205020404" pitchFamily="49" charset="0"/>
              <a:buChar char="o"/>
            </a:pPr>
            <a:r>
              <a:rPr lang="en-US" sz="2600" dirty="0">
                <a:latin typeface="Times New Roman" panose="02020603050405020304" pitchFamily="18" charset="0"/>
                <a:cs typeface="Times New Roman" panose="02020603050405020304" pitchFamily="18" charset="0"/>
              </a:rPr>
              <a:t>Self-reflection </a:t>
            </a:r>
            <a:r>
              <a:rPr lang="en-US" sz="1600" dirty="0">
                <a:latin typeface="Times New Roman" panose="02020603050405020304" pitchFamily="18" charset="0"/>
                <a:cs typeface="Times New Roman" panose="02020603050405020304" pitchFamily="18" charset="0"/>
              </a:rPr>
              <a:t>(</a:t>
            </a:r>
            <a:r>
              <a:rPr lang="en-US" sz="1600" dirty="0" err="1">
                <a:latin typeface="Times New Roman" panose="02020603050405020304" pitchFamily="18" charset="0"/>
                <a:cs typeface="Times New Roman" panose="02020603050405020304" pitchFamily="18" charset="0"/>
              </a:rPr>
              <a:t>Buehl</a:t>
            </a:r>
            <a:r>
              <a:rPr lang="en-US" sz="1600" dirty="0">
                <a:latin typeface="Times New Roman" panose="02020603050405020304" pitchFamily="18" charset="0"/>
                <a:cs typeface="Times New Roman" panose="02020603050405020304" pitchFamily="18" charset="0"/>
              </a:rPr>
              <a:t> &amp; Fives, 2009)</a:t>
            </a:r>
          </a:p>
          <a:p>
            <a:pPr marL="475488" lvl="2" indent="0">
              <a:spcBef>
                <a:spcPts val="0"/>
              </a:spcBef>
              <a:spcAft>
                <a:spcPts val="0"/>
              </a:spcAft>
              <a:buNone/>
            </a:pPr>
            <a:endParaRPr lang="en-US" sz="1200" dirty="0">
              <a:latin typeface="Times New Roman" panose="02020603050405020304" pitchFamily="18" charset="0"/>
              <a:cs typeface="Times New Roman" panose="02020603050405020304" pitchFamily="18" charset="0"/>
            </a:endParaRPr>
          </a:p>
          <a:p>
            <a:pPr marL="342900" indent="-342900">
              <a:spcBef>
                <a:spcPts val="0"/>
              </a:spcBef>
              <a:spcAft>
                <a:spcPts val="0"/>
              </a:spcAft>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Beliefs and practices are generally interdependent </a:t>
            </a:r>
            <a:r>
              <a:rPr lang="en-US" sz="1400" dirty="0">
                <a:latin typeface="Times New Roman" panose="02020603050405020304" pitchFamily="18" charset="0"/>
                <a:cs typeface="Times New Roman" panose="02020603050405020304" pitchFamily="18" charset="0"/>
              </a:rPr>
              <a:t>(Levin, 2015)</a:t>
            </a:r>
          </a:p>
          <a:p>
            <a:pPr marL="635508" lvl="1" indent="-342900">
              <a:spcBef>
                <a:spcPts val="0"/>
              </a:spcBef>
              <a:spcAft>
                <a:spcPts val="0"/>
              </a:spcAft>
              <a:buFont typeface="Courier New" panose="02070309020205020404" pitchFamily="49" charset="0"/>
              <a:buChar char="o"/>
            </a:pPr>
            <a:endParaRPr lang="en-US" sz="1200" dirty="0">
              <a:latin typeface="Times New Roman" panose="02020603050405020304" pitchFamily="18" charset="0"/>
              <a:cs typeface="Times New Roman" panose="02020603050405020304" pitchFamily="18" charset="0"/>
            </a:endParaRPr>
          </a:p>
          <a:p>
            <a:pPr marL="342900" indent="-342900">
              <a:spcBef>
                <a:spcPts val="0"/>
              </a:spcBef>
              <a:spcAft>
                <a:spcPts val="0"/>
              </a:spcAft>
              <a:buFont typeface="Courier New" panose="02070309020205020404" pitchFamily="49" charset="0"/>
              <a:buChar char="o"/>
            </a:pPr>
            <a:r>
              <a:rPr lang="en-US" sz="2400" dirty="0">
                <a:latin typeface="Times New Roman" panose="02020603050405020304" pitchFamily="18" charset="0"/>
                <a:cs typeface="Times New Roman" panose="02020603050405020304" pitchFamily="18" charset="0"/>
              </a:rPr>
              <a:t>Beginning teachers’ beliefs and practices may not align </a:t>
            </a:r>
            <a:r>
              <a:rPr lang="en-US" sz="1400" dirty="0">
                <a:latin typeface="Times New Roman" panose="02020603050405020304" pitchFamily="18" charset="0"/>
                <a:cs typeface="Times New Roman" panose="02020603050405020304" pitchFamily="18" charset="0"/>
              </a:rPr>
              <a:t>(Ashton, 2015)</a:t>
            </a:r>
          </a:p>
          <a:p>
            <a:pPr marL="342900" indent="-342900">
              <a:spcBef>
                <a:spcPts val="0"/>
              </a:spcBef>
              <a:spcAft>
                <a:spcPts val="0"/>
              </a:spcAft>
              <a:buFont typeface="Courier New" panose="02070309020205020404" pitchFamily="49" charset="0"/>
              <a:buChar char="o"/>
            </a:pPr>
            <a:r>
              <a:rPr lang="en-US" sz="2200" dirty="0">
                <a:latin typeface="Times New Roman" panose="02020603050405020304" pitchFamily="18" charset="0"/>
                <a:cs typeface="Times New Roman" panose="02020603050405020304" pitchFamily="18" charset="0"/>
              </a:rPr>
              <a:t>TCs’ social identities are shaped through field experiences</a:t>
            </a:r>
          </a:p>
        </p:txBody>
      </p:sp>
    </p:spTree>
    <p:extLst>
      <p:ext uri="{BB962C8B-B14F-4D97-AF65-F5344CB8AC3E}">
        <p14:creationId xmlns:p14="http://schemas.microsoft.com/office/powerpoint/2010/main" val="3902946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12FEBB-E7C9-9846-B663-AFBBDAE451BB}"/>
              </a:ext>
            </a:extLst>
          </p:cNvPr>
          <p:cNvSpPr>
            <a:spLocks noGrp="1"/>
          </p:cNvSpPr>
          <p:nvPr>
            <p:ph type="title"/>
          </p:nvPr>
        </p:nvSpPr>
        <p:spPr/>
        <p:txBody>
          <a:bodyPr/>
          <a:lstStyle/>
          <a:p>
            <a:r>
              <a:rPr lang="en-US" dirty="0"/>
              <a:t>This study</a:t>
            </a:r>
          </a:p>
        </p:txBody>
      </p:sp>
      <p:sp>
        <p:nvSpPr>
          <p:cNvPr id="3" name="Content Placeholder 2">
            <a:extLst>
              <a:ext uri="{FF2B5EF4-FFF2-40B4-BE49-F238E27FC236}">
                <a16:creationId xmlns:a16="http://schemas.microsoft.com/office/drawing/2014/main" id="{C787821C-8A8B-C749-81DF-EAE9B4F2A93D}"/>
              </a:ext>
            </a:extLst>
          </p:cNvPr>
          <p:cNvSpPr>
            <a:spLocks noGrp="1"/>
          </p:cNvSpPr>
          <p:nvPr>
            <p:ph idx="1"/>
          </p:nvPr>
        </p:nvSpPr>
        <p:spPr/>
        <p:txBody>
          <a:bodyPr/>
          <a:lstStyle/>
          <a:p>
            <a:r>
              <a:rPr lang="en-US" sz="2400" b="1" dirty="0"/>
              <a:t>Research question: </a:t>
            </a:r>
            <a:r>
              <a:rPr lang="en-US" sz="2400" dirty="0"/>
              <a:t>How do ARL teacher candidates in English language arts incorporate technology to enact their constructivist beliefs during their first semester of novice teaching? </a:t>
            </a:r>
          </a:p>
          <a:p>
            <a:r>
              <a:rPr lang="en-US" sz="2400" b="1" dirty="0"/>
              <a:t>Context: </a:t>
            </a:r>
            <a:r>
              <a:rPr lang="en-US" sz="2400" dirty="0"/>
              <a:t>Technology integration as a student-centered pedagogical practice</a:t>
            </a:r>
          </a:p>
          <a:p>
            <a:endParaRPr lang="en-US" dirty="0"/>
          </a:p>
          <a:p>
            <a:endParaRPr lang="en-US" dirty="0"/>
          </a:p>
        </p:txBody>
      </p:sp>
    </p:spTree>
    <p:extLst>
      <p:ext uri="{BB962C8B-B14F-4D97-AF65-F5344CB8AC3E}">
        <p14:creationId xmlns:p14="http://schemas.microsoft.com/office/powerpoint/2010/main" val="88544540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286605"/>
            <a:ext cx="7543800" cy="1161196"/>
          </a:xfrm>
        </p:spPr>
        <p:txBody>
          <a:bodyPr/>
          <a:lstStyle/>
          <a:p>
            <a:pPr algn="ctr"/>
            <a:r>
              <a:rPr lang="en-US" dirty="0">
                <a:latin typeface="Times New Roman" panose="02020603050405020304" pitchFamily="18" charset="0"/>
                <a:cs typeface="Times New Roman" panose="02020603050405020304" pitchFamily="18" charset="0"/>
              </a:rPr>
              <a:t>Participants</a:t>
            </a:r>
          </a:p>
        </p:txBody>
      </p:sp>
      <p:graphicFrame>
        <p:nvGraphicFramePr>
          <p:cNvPr id="5" name="Table 4">
            <a:extLst>
              <a:ext uri="{FF2B5EF4-FFF2-40B4-BE49-F238E27FC236}">
                <a16:creationId xmlns:a16="http://schemas.microsoft.com/office/drawing/2014/main" id="{1CBB0BA5-3142-A74C-AD62-C85D111C44EC}"/>
              </a:ext>
            </a:extLst>
          </p:cNvPr>
          <p:cNvGraphicFramePr>
            <a:graphicFrameLocks noGrp="1"/>
          </p:cNvGraphicFramePr>
          <p:nvPr>
            <p:extLst>
              <p:ext uri="{D42A27DB-BD31-4B8C-83A1-F6EECF244321}">
                <p14:modId xmlns:p14="http://schemas.microsoft.com/office/powerpoint/2010/main" val="3220576900"/>
              </p:ext>
            </p:extLst>
          </p:nvPr>
        </p:nvGraphicFramePr>
        <p:xfrm>
          <a:off x="822961" y="1905000"/>
          <a:ext cx="7543798" cy="4436312"/>
        </p:xfrm>
        <a:graphic>
          <a:graphicData uri="http://schemas.openxmlformats.org/drawingml/2006/table">
            <a:tbl>
              <a:tblPr firstRow="1" bandRow="1">
                <a:tableStyleId>{5C22544A-7EE6-4342-B048-85BDC9FD1C3A}</a:tableStyleId>
              </a:tblPr>
              <a:tblGrid>
                <a:gridCol w="2431472">
                  <a:extLst>
                    <a:ext uri="{9D8B030D-6E8A-4147-A177-3AD203B41FA5}">
                      <a16:colId xmlns:a16="http://schemas.microsoft.com/office/drawing/2014/main" val="3084280469"/>
                    </a:ext>
                  </a:extLst>
                </a:gridCol>
                <a:gridCol w="2556163">
                  <a:extLst>
                    <a:ext uri="{9D8B030D-6E8A-4147-A177-3AD203B41FA5}">
                      <a16:colId xmlns:a16="http://schemas.microsoft.com/office/drawing/2014/main" val="2687250255"/>
                    </a:ext>
                  </a:extLst>
                </a:gridCol>
                <a:gridCol w="2556163">
                  <a:extLst>
                    <a:ext uri="{9D8B030D-6E8A-4147-A177-3AD203B41FA5}">
                      <a16:colId xmlns:a16="http://schemas.microsoft.com/office/drawing/2014/main" val="916813471"/>
                    </a:ext>
                  </a:extLst>
                </a:gridCol>
              </a:tblGrid>
              <a:tr h="389357">
                <a:tc>
                  <a:txBody>
                    <a:bodyPr/>
                    <a:lstStyle/>
                    <a:p>
                      <a:pPr algn="ctr"/>
                      <a:endParaRPr lang="en-US" dirty="0"/>
                    </a:p>
                  </a:txBody>
                  <a:tcPr/>
                </a:tc>
                <a:tc>
                  <a:txBody>
                    <a:bodyPr/>
                    <a:lstStyle/>
                    <a:p>
                      <a:pPr algn="ctr"/>
                      <a:r>
                        <a:rPr lang="en-US" dirty="0"/>
                        <a:t>Arthur</a:t>
                      </a:r>
                    </a:p>
                  </a:txBody>
                  <a:tcPr/>
                </a:tc>
                <a:tc>
                  <a:txBody>
                    <a:bodyPr/>
                    <a:lstStyle/>
                    <a:p>
                      <a:pPr algn="ctr"/>
                      <a:r>
                        <a:rPr lang="en-US" dirty="0"/>
                        <a:t>Patrick</a:t>
                      </a:r>
                    </a:p>
                  </a:txBody>
                  <a:tcPr/>
                </a:tc>
                <a:extLst>
                  <a:ext uri="{0D108BD9-81ED-4DB2-BD59-A6C34878D82A}">
                    <a16:rowId xmlns:a16="http://schemas.microsoft.com/office/drawing/2014/main" val="1714386949"/>
                  </a:ext>
                </a:extLst>
              </a:tr>
              <a:tr h="681375">
                <a:tc>
                  <a:txBody>
                    <a:bodyPr/>
                    <a:lstStyle/>
                    <a:p>
                      <a:pPr algn="ctr"/>
                      <a:r>
                        <a:rPr lang="en-US" dirty="0">
                          <a:solidFill>
                            <a:schemeClr val="bg1"/>
                          </a:solidFill>
                        </a:rPr>
                        <a:t>Gender</a:t>
                      </a:r>
                    </a:p>
                    <a:p>
                      <a:pPr algn="ctr"/>
                      <a:endParaRPr lang="en-US" dirty="0">
                        <a:solidFill>
                          <a:schemeClr val="bg1"/>
                        </a:solidFill>
                      </a:endParaRPr>
                    </a:p>
                  </a:txBody>
                  <a:tcPr>
                    <a:solidFill>
                      <a:schemeClr val="accent1"/>
                    </a:solidFill>
                  </a:tcPr>
                </a:tc>
                <a:tc>
                  <a:txBody>
                    <a:bodyPr/>
                    <a:lstStyle/>
                    <a:p>
                      <a:pPr algn="ctr"/>
                      <a:r>
                        <a:rPr lang="en-US" dirty="0"/>
                        <a:t>Male</a:t>
                      </a:r>
                    </a:p>
                  </a:txBody>
                  <a:tcPr/>
                </a:tc>
                <a:tc>
                  <a:txBody>
                    <a:bodyPr/>
                    <a:lstStyle/>
                    <a:p>
                      <a:pPr algn="ctr"/>
                      <a:r>
                        <a:rPr lang="en-US" dirty="0"/>
                        <a:t>Male</a:t>
                      </a:r>
                    </a:p>
                    <a:p>
                      <a:pPr algn="ctr"/>
                      <a:endParaRPr lang="en-US" dirty="0"/>
                    </a:p>
                  </a:txBody>
                  <a:tcPr/>
                </a:tc>
                <a:extLst>
                  <a:ext uri="{0D108BD9-81ED-4DB2-BD59-A6C34878D82A}">
                    <a16:rowId xmlns:a16="http://schemas.microsoft.com/office/drawing/2014/main" val="3653643253"/>
                  </a:ext>
                </a:extLst>
              </a:tr>
              <a:tr h="681375">
                <a:tc>
                  <a:txBody>
                    <a:bodyPr/>
                    <a:lstStyle/>
                    <a:p>
                      <a:pPr algn="ctr"/>
                      <a:r>
                        <a:rPr lang="en-US" dirty="0">
                          <a:solidFill>
                            <a:schemeClr val="bg1"/>
                          </a:solidFill>
                        </a:rPr>
                        <a:t>Ethnicity</a:t>
                      </a:r>
                    </a:p>
                    <a:p>
                      <a:pPr algn="ctr"/>
                      <a:endParaRPr lang="en-US" dirty="0">
                        <a:solidFill>
                          <a:schemeClr val="bg1"/>
                        </a:solidFill>
                      </a:endParaRPr>
                    </a:p>
                  </a:txBody>
                  <a:tcPr>
                    <a:solidFill>
                      <a:schemeClr val="accent1"/>
                    </a:solidFill>
                  </a:tcPr>
                </a:tc>
                <a:tc>
                  <a:txBody>
                    <a:bodyPr/>
                    <a:lstStyle/>
                    <a:p>
                      <a:pPr algn="ctr"/>
                      <a:r>
                        <a:rPr lang="en-US" dirty="0"/>
                        <a:t>White</a:t>
                      </a:r>
                    </a:p>
                  </a:txBody>
                  <a:tcPr/>
                </a:tc>
                <a:tc>
                  <a:txBody>
                    <a:bodyPr/>
                    <a:lstStyle/>
                    <a:p>
                      <a:pPr algn="ctr"/>
                      <a:r>
                        <a:rPr lang="en-US" dirty="0"/>
                        <a:t>White</a:t>
                      </a:r>
                    </a:p>
                  </a:txBody>
                  <a:tcPr/>
                </a:tc>
                <a:extLst>
                  <a:ext uri="{0D108BD9-81ED-4DB2-BD59-A6C34878D82A}">
                    <a16:rowId xmlns:a16="http://schemas.microsoft.com/office/drawing/2014/main" val="1585494621"/>
                  </a:ext>
                </a:extLst>
              </a:tr>
              <a:tr h="681375">
                <a:tc>
                  <a:txBody>
                    <a:bodyPr/>
                    <a:lstStyle/>
                    <a:p>
                      <a:pPr algn="ctr"/>
                      <a:r>
                        <a:rPr lang="en-US" dirty="0">
                          <a:solidFill>
                            <a:schemeClr val="bg1"/>
                          </a:solidFill>
                        </a:rPr>
                        <a:t>Age</a:t>
                      </a:r>
                    </a:p>
                    <a:p>
                      <a:pPr algn="ctr"/>
                      <a:endParaRPr lang="en-US" dirty="0">
                        <a:solidFill>
                          <a:schemeClr val="bg1"/>
                        </a:solidFill>
                      </a:endParaRPr>
                    </a:p>
                  </a:txBody>
                  <a:tcPr>
                    <a:solidFill>
                      <a:schemeClr val="accent1"/>
                    </a:solidFill>
                  </a:tcPr>
                </a:tc>
                <a:tc>
                  <a:txBody>
                    <a:bodyPr/>
                    <a:lstStyle/>
                    <a:p>
                      <a:pPr algn="ctr"/>
                      <a:r>
                        <a:rPr lang="en-US" dirty="0"/>
                        <a:t>29</a:t>
                      </a:r>
                    </a:p>
                  </a:txBody>
                  <a:tcPr/>
                </a:tc>
                <a:tc>
                  <a:txBody>
                    <a:bodyPr/>
                    <a:lstStyle/>
                    <a:p>
                      <a:pPr algn="ctr"/>
                      <a:r>
                        <a:rPr lang="en-US" dirty="0"/>
                        <a:t>24</a:t>
                      </a:r>
                    </a:p>
                  </a:txBody>
                  <a:tcPr/>
                </a:tc>
                <a:extLst>
                  <a:ext uri="{0D108BD9-81ED-4DB2-BD59-A6C34878D82A}">
                    <a16:rowId xmlns:a16="http://schemas.microsoft.com/office/drawing/2014/main" val="3486903429"/>
                  </a:ext>
                </a:extLst>
              </a:tr>
              <a:tr h="681375">
                <a:tc>
                  <a:txBody>
                    <a:bodyPr/>
                    <a:lstStyle/>
                    <a:p>
                      <a:pPr algn="ctr"/>
                      <a:r>
                        <a:rPr lang="en-US" dirty="0">
                          <a:solidFill>
                            <a:schemeClr val="bg1"/>
                          </a:solidFill>
                        </a:rPr>
                        <a:t>Novice Placement</a:t>
                      </a:r>
                    </a:p>
                    <a:p>
                      <a:pPr algn="ctr"/>
                      <a:endParaRPr lang="en-US" dirty="0">
                        <a:solidFill>
                          <a:schemeClr val="bg1"/>
                        </a:solidFill>
                      </a:endParaRPr>
                    </a:p>
                  </a:txBody>
                  <a:tcPr>
                    <a:solidFill>
                      <a:schemeClr val="accent1"/>
                    </a:solidFill>
                  </a:tcPr>
                </a:tc>
                <a:tc>
                  <a:txBody>
                    <a:bodyPr/>
                    <a:lstStyle/>
                    <a:p>
                      <a:pPr algn="ctr"/>
                      <a:r>
                        <a:rPr lang="en-US" dirty="0"/>
                        <a:t>English</a:t>
                      </a:r>
                    </a:p>
                  </a:txBody>
                  <a:tcPr/>
                </a:tc>
                <a:tc>
                  <a:txBody>
                    <a:bodyPr/>
                    <a:lstStyle/>
                    <a:p>
                      <a:pPr algn="ctr"/>
                      <a:r>
                        <a:rPr lang="en-US" dirty="0"/>
                        <a:t>English</a:t>
                      </a:r>
                    </a:p>
                  </a:txBody>
                  <a:tcPr/>
                </a:tc>
                <a:extLst>
                  <a:ext uri="{0D108BD9-81ED-4DB2-BD59-A6C34878D82A}">
                    <a16:rowId xmlns:a16="http://schemas.microsoft.com/office/drawing/2014/main" val="737059546"/>
                  </a:ext>
                </a:extLst>
              </a:tr>
              <a:tr h="681375">
                <a:tc>
                  <a:txBody>
                    <a:bodyPr/>
                    <a:lstStyle/>
                    <a:p>
                      <a:pPr algn="ctr"/>
                      <a:r>
                        <a:rPr lang="en-US" dirty="0">
                          <a:solidFill>
                            <a:schemeClr val="bg1"/>
                          </a:solidFill>
                        </a:rPr>
                        <a:t>Grade Level</a:t>
                      </a:r>
                    </a:p>
                  </a:txBody>
                  <a:tcPr>
                    <a:solidFill>
                      <a:schemeClr val="accent1"/>
                    </a:solidFill>
                  </a:tcPr>
                </a:tc>
                <a:tc>
                  <a:txBody>
                    <a:bodyPr/>
                    <a:lstStyle/>
                    <a:p>
                      <a:pPr algn="ctr"/>
                      <a:r>
                        <a:rPr lang="en-US" dirty="0"/>
                        <a:t>8</a:t>
                      </a:r>
                    </a:p>
                    <a:p>
                      <a:pPr algn="ctr"/>
                      <a:endParaRPr lang="en-US" dirty="0"/>
                    </a:p>
                  </a:txBody>
                  <a:tcPr/>
                </a:tc>
                <a:tc>
                  <a:txBody>
                    <a:bodyPr/>
                    <a:lstStyle/>
                    <a:p>
                      <a:pPr algn="ctr"/>
                      <a:r>
                        <a:rPr lang="en-US" dirty="0"/>
                        <a:t>7 &amp; 10</a:t>
                      </a:r>
                    </a:p>
                  </a:txBody>
                  <a:tcPr/>
                </a:tc>
                <a:extLst>
                  <a:ext uri="{0D108BD9-81ED-4DB2-BD59-A6C34878D82A}">
                    <a16:rowId xmlns:a16="http://schemas.microsoft.com/office/drawing/2014/main" val="1260506252"/>
                  </a:ext>
                </a:extLst>
              </a:tr>
              <a:tr h="394765">
                <a:tc>
                  <a:txBody>
                    <a:bodyPr/>
                    <a:lstStyle/>
                    <a:p>
                      <a:pPr algn="ctr"/>
                      <a:r>
                        <a:rPr lang="en-US" dirty="0">
                          <a:solidFill>
                            <a:schemeClr val="bg1"/>
                          </a:solidFill>
                        </a:rPr>
                        <a:t>Novice Context</a:t>
                      </a:r>
                    </a:p>
                  </a:txBody>
                  <a:tcPr>
                    <a:solidFill>
                      <a:schemeClr val="accent1"/>
                    </a:solidFill>
                  </a:tcPr>
                </a:tc>
                <a:tc>
                  <a:txBody>
                    <a:bodyPr/>
                    <a:lstStyle/>
                    <a:p>
                      <a:pPr algn="ctr"/>
                      <a:r>
                        <a:rPr lang="en-US" dirty="0"/>
                        <a:t>Public</a:t>
                      </a:r>
                    </a:p>
                  </a:txBody>
                  <a:tcPr/>
                </a:tc>
                <a:tc>
                  <a:txBody>
                    <a:bodyPr/>
                    <a:lstStyle/>
                    <a:p>
                      <a:pPr algn="ctr"/>
                      <a:r>
                        <a:rPr lang="en-US" dirty="0"/>
                        <a:t>Charter</a:t>
                      </a:r>
                    </a:p>
                    <a:p>
                      <a:pPr algn="ctr"/>
                      <a:endParaRPr lang="en-US" dirty="0"/>
                    </a:p>
                  </a:txBody>
                  <a:tcPr/>
                </a:tc>
                <a:extLst>
                  <a:ext uri="{0D108BD9-81ED-4DB2-BD59-A6C34878D82A}">
                    <a16:rowId xmlns:a16="http://schemas.microsoft.com/office/drawing/2014/main" val="2919895051"/>
                  </a:ext>
                </a:extLst>
              </a:tr>
            </a:tbl>
          </a:graphicData>
        </a:graphic>
      </p:graphicFrame>
    </p:spTree>
    <p:extLst>
      <p:ext uri="{BB962C8B-B14F-4D97-AF65-F5344CB8AC3E}">
        <p14:creationId xmlns:p14="http://schemas.microsoft.com/office/powerpoint/2010/main" val="32527964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p:cNvGraphicFramePr/>
          <p:nvPr>
            <p:extLst>
              <p:ext uri="{D42A27DB-BD31-4B8C-83A1-F6EECF244321}">
                <p14:modId xmlns:p14="http://schemas.microsoft.com/office/powerpoint/2010/main" val="899562867"/>
              </p:ext>
            </p:extLst>
          </p:nvPr>
        </p:nvGraphicFramePr>
        <p:xfrm>
          <a:off x="152400" y="1737361"/>
          <a:ext cx="8610600" cy="4495800"/>
        </p:xfrm>
        <a:graphic>
          <a:graphicData uri="http://schemas.openxmlformats.org/drawingml/2006/chart">
            <c:chart xmlns:c="http://schemas.openxmlformats.org/drawingml/2006/chart" xmlns:r="http://schemas.openxmlformats.org/officeDocument/2006/relationships" r:id="rId2"/>
          </a:graphicData>
        </a:graphic>
      </p:graphicFrame>
      <p:sp>
        <p:nvSpPr>
          <p:cNvPr id="5" name="Title 1"/>
          <p:cNvSpPr>
            <a:spLocks noGrp="1"/>
          </p:cNvSpPr>
          <p:nvPr>
            <p:ph type="title"/>
          </p:nvPr>
        </p:nvSpPr>
        <p:spPr>
          <a:xfrm>
            <a:off x="822960" y="286604"/>
            <a:ext cx="7543800" cy="1450757"/>
          </a:xfrm>
        </p:spPr>
        <p:txBody>
          <a:bodyPr/>
          <a:lstStyle/>
          <a:p>
            <a:pPr algn="ctr"/>
            <a:r>
              <a:rPr lang="en-US" dirty="0">
                <a:latin typeface="Times New Roman" panose="02020603050405020304" pitchFamily="18" charset="0"/>
                <a:cs typeface="Times New Roman" panose="02020603050405020304" pitchFamily="18" charset="0"/>
              </a:rPr>
              <a:t>Frequency </a:t>
            </a:r>
          </a:p>
        </p:txBody>
      </p:sp>
    </p:spTree>
    <p:extLst>
      <p:ext uri="{BB962C8B-B14F-4D97-AF65-F5344CB8AC3E}">
        <p14:creationId xmlns:p14="http://schemas.microsoft.com/office/powerpoint/2010/main" val="319901133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p:nvPr>
            <p:extLst>
              <p:ext uri="{D42A27DB-BD31-4B8C-83A1-F6EECF244321}">
                <p14:modId xmlns:p14="http://schemas.microsoft.com/office/powerpoint/2010/main" val="396057663"/>
              </p:ext>
            </p:extLst>
          </p:nvPr>
        </p:nvGraphicFramePr>
        <p:xfrm>
          <a:off x="152400" y="152400"/>
          <a:ext cx="8763000" cy="601979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331935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691954-FEA6-B942-AEB7-ED9D1EFFFFA4}"/>
              </a:ext>
            </a:extLst>
          </p:cNvPr>
          <p:cNvSpPr>
            <a:spLocks noGrp="1"/>
          </p:cNvSpPr>
          <p:nvPr>
            <p:ph type="title"/>
          </p:nvPr>
        </p:nvSpPr>
        <p:spPr/>
        <p:txBody>
          <a:bodyPr/>
          <a:lstStyle/>
          <a:p>
            <a:pPr algn="ctr"/>
            <a:r>
              <a:rPr lang="en-US" dirty="0"/>
              <a:t>Constructivism</a:t>
            </a:r>
          </a:p>
        </p:txBody>
      </p:sp>
      <p:sp>
        <p:nvSpPr>
          <p:cNvPr id="3" name="Content Placeholder 2">
            <a:extLst>
              <a:ext uri="{FF2B5EF4-FFF2-40B4-BE49-F238E27FC236}">
                <a16:creationId xmlns:a16="http://schemas.microsoft.com/office/drawing/2014/main" id="{57B86097-65D8-5146-A8CA-BB422A33612A}"/>
              </a:ext>
            </a:extLst>
          </p:cNvPr>
          <p:cNvSpPr>
            <a:spLocks noGrp="1"/>
          </p:cNvSpPr>
          <p:nvPr>
            <p:ph idx="1"/>
          </p:nvPr>
        </p:nvSpPr>
        <p:spPr/>
        <p:txBody>
          <a:bodyPr/>
          <a:lstStyle/>
          <a:p>
            <a:r>
              <a:rPr lang="en-US" dirty="0"/>
              <a:t>How have you heard this term used before?</a:t>
            </a:r>
          </a:p>
          <a:p>
            <a:endParaRPr lang="en-US" dirty="0"/>
          </a:p>
          <a:p>
            <a:r>
              <a:rPr lang="en-US" dirty="0"/>
              <a:t>What does it mean to you?</a:t>
            </a:r>
          </a:p>
          <a:p>
            <a:endParaRPr lang="en-US" dirty="0"/>
          </a:p>
          <a:p>
            <a:r>
              <a:rPr lang="en-US" dirty="0"/>
              <a:t>What are some examples of constructivist teaching?</a:t>
            </a:r>
          </a:p>
        </p:txBody>
      </p:sp>
    </p:spTree>
    <p:extLst>
      <p:ext uri="{BB962C8B-B14F-4D97-AF65-F5344CB8AC3E}">
        <p14:creationId xmlns:p14="http://schemas.microsoft.com/office/powerpoint/2010/main" val="24050114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51622-84D5-574F-B020-9F22542BEADB}"/>
              </a:ext>
            </a:extLst>
          </p:cNvPr>
          <p:cNvSpPr>
            <a:spLocks noGrp="1"/>
          </p:cNvSpPr>
          <p:nvPr>
            <p:ph type="title"/>
          </p:nvPr>
        </p:nvSpPr>
        <p:spPr>
          <a:xfrm>
            <a:off x="152400" y="286604"/>
            <a:ext cx="8991600" cy="1450757"/>
          </a:xfrm>
        </p:spPr>
        <p:txBody>
          <a:bodyPr/>
          <a:lstStyle/>
          <a:p>
            <a:r>
              <a:rPr lang="en-US" dirty="0"/>
              <a:t>Technology in the Preservice Context</a:t>
            </a:r>
          </a:p>
        </p:txBody>
      </p:sp>
      <p:sp>
        <p:nvSpPr>
          <p:cNvPr id="3" name="Content Placeholder 2">
            <a:extLst>
              <a:ext uri="{FF2B5EF4-FFF2-40B4-BE49-F238E27FC236}">
                <a16:creationId xmlns:a16="http://schemas.microsoft.com/office/drawing/2014/main" id="{6F3CDD56-BA77-D44B-AECF-348B08EA1099}"/>
              </a:ext>
            </a:extLst>
          </p:cNvPr>
          <p:cNvSpPr>
            <a:spLocks noGrp="1"/>
          </p:cNvSpPr>
          <p:nvPr>
            <p:ph idx="1"/>
          </p:nvPr>
        </p:nvSpPr>
        <p:spPr>
          <a:xfrm>
            <a:off x="822959" y="2133600"/>
            <a:ext cx="7543801" cy="3735494"/>
          </a:xfrm>
        </p:spPr>
        <p:txBody>
          <a:bodyPr>
            <a:normAutofit/>
          </a:bodyPr>
          <a:lstStyle/>
          <a:p>
            <a:pPr marL="0" indent="0" algn="ctr">
              <a:buNone/>
            </a:pPr>
            <a:r>
              <a:rPr lang="en-US" sz="2400" dirty="0"/>
              <a:t>Educational Technology/Technology for Learning </a:t>
            </a:r>
          </a:p>
          <a:p>
            <a:pPr>
              <a:buFont typeface="Arial" panose="020B0604020202020204" pitchFamily="34" charset="0"/>
              <a:buChar char="•"/>
            </a:pPr>
            <a:r>
              <a:rPr lang="en-US" sz="2400" dirty="0"/>
              <a:t>Mentor Teacher designed the curriculum</a:t>
            </a:r>
          </a:p>
          <a:p>
            <a:pPr>
              <a:buFont typeface="Arial" panose="020B0604020202020204" pitchFamily="34" charset="0"/>
              <a:buChar char="•"/>
            </a:pPr>
            <a:r>
              <a:rPr lang="en-US" sz="2400" dirty="0"/>
              <a:t> Daily use of computers for blog entries</a:t>
            </a:r>
          </a:p>
          <a:p>
            <a:pPr>
              <a:buFont typeface="Arial" panose="020B0604020202020204" pitchFamily="34" charset="0"/>
              <a:buChar char="•"/>
            </a:pPr>
            <a:r>
              <a:rPr lang="en-US" sz="2400" dirty="0"/>
              <a:t> PowerPoints used for daily instruction</a:t>
            </a:r>
          </a:p>
          <a:p>
            <a:pPr>
              <a:buFont typeface="Arial" panose="020B0604020202020204" pitchFamily="34" charset="0"/>
              <a:buChar char="•"/>
            </a:pPr>
            <a:r>
              <a:rPr lang="en-US" sz="2400" dirty="0"/>
              <a:t> Student research teams</a:t>
            </a:r>
          </a:p>
          <a:p>
            <a:pPr lvl="1">
              <a:buFont typeface="Arial" panose="020B0604020202020204" pitchFamily="34" charset="0"/>
              <a:buChar char="•"/>
            </a:pPr>
            <a:r>
              <a:rPr lang="en-US" sz="2400" dirty="0"/>
              <a:t>Conducted online research</a:t>
            </a:r>
          </a:p>
          <a:p>
            <a:pPr lvl="1">
              <a:buFont typeface="Arial" panose="020B0604020202020204" pitchFamily="34" charset="0"/>
              <a:buChar char="•"/>
            </a:pPr>
            <a:r>
              <a:rPr lang="en-US" sz="2400" dirty="0"/>
              <a:t>Developed presentations </a:t>
            </a:r>
          </a:p>
          <a:p>
            <a:pPr lvl="1">
              <a:buFont typeface="Arial" panose="020B0604020202020204" pitchFamily="34" charset="0"/>
              <a:buChar char="•"/>
            </a:pPr>
            <a:r>
              <a:rPr lang="en-US" sz="2400" dirty="0"/>
              <a:t>Online reflections</a:t>
            </a:r>
          </a:p>
        </p:txBody>
      </p:sp>
    </p:spTree>
    <p:extLst>
      <p:ext uri="{BB962C8B-B14F-4D97-AF65-F5344CB8AC3E}">
        <p14:creationId xmlns:p14="http://schemas.microsoft.com/office/powerpoint/2010/main" val="80193043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457200"/>
            <a:ext cx="7543800" cy="1161196"/>
          </a:xfrm>
        </p:spPr>
        <p:txBody>
          <a:bodyPr>
            <a:normAutofit fontScale="90000"/>
          </a:bodyPr>
          <a:lstStyle/>
          <a:p>
            <a:pPr algn="ctr"/>
            <a:r>
              <a:rPr lang="en-US" dirty="0">
                <a:latin typeface="Times New Roman" panose="02020603050405020304" pitchFamily="18" charset="0"/>
                <a:cs typeface="Times New Roman" panose="02020603050405020304" pitchFamily="18" charset="0"/>
              </a:rPr>
              <a:t>Technology Beliefs and Practices</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Novice Teaching</a:t>
            </a:r>
          </a:p>
        </p:txBody>
      </p:sp>
      <p:graphicFrame>
        <p:nvGraphicFramePr>
          <p:cNvPr id="3" name="Table 2">
            <a:extLst>
              <a:ext uri="{FF2B5EF4-FFF2-40B4-BE49-F238E27FC236}">
                <a16:creationId xmlns:a16="http://schemas.microsoft.com/office/drawing/2014/main" id="{04302E52-EF6B-5E44-9A94-F00A26954B30}"/>
              </a:ext>
            </a:extLst>
          </p:cNvPr>
          <p:cNvGraphicFramePr>
            <a:graphicFrameLocks noGrp="1"/>
          </p:cNvGraphicFramePr>
          <p:nvPr>
            <p:extLst>
              <p:ext uri="{D42A27DB-BD31-4B8C-83A1-F6EECF244321}">
                <p14:modId xmlns:p14="http://schemas.microsoft.com/office/powerpoint/2010/main" val="1715583327"/>
              </p:ext>
            </p:extLst>
          </p:nvPr>
        </p:nvGraphicFramePr>
        <p:xfrm>
          <a:off x="822960" y="1828800"/>
          <a:ext cx="7543800" cy="4206240"/>
        </p:xfrm>
        <a:graphic>
          <a:graphicData uri="http://schemas.openxmlformats.org/drawingml/2006/table">
            <a:tbl>
              <a:tblPr firstRow="1" bandRow="1">
                <a:tableStyleId>{5C22544A-7EE6-4342-B048-85BDC9FD1C3A}</a:tableStyleId>
              </a:tblPr>
              <a:tblGrid>
                <a:gridCol w="3785991">
                  <a:extLst>
                    <a:ext uri="{9D8B030D-6E8A-4147-A177-3AD203B41FA5}">
                      <a16:colId xmlns:a16="http://schemas.microsoft.com/office/drawing/2014/main" val="2052631575"/>
                    </a:ext>
                  </a:extLst>
                </a:gridCol>
                <a:gridCol w="3757809">
                  <a:extLst>
                    <a:ext uri="{9D8B030D-6E8A-4147-A177-3AD203B41FA5}">
                      <a16:colId xmlns:a16="http://schemas.microsoft.com/office/drawing/2014/main" val="4069497984"/>
                    </a:ext>
                  </a:extLst>
                </a:gridCol>
              </a:tblGrid>
              <a:tr h="370840">
                <a:tc>
                  <a:txBody>
                    <a:bodyPr/>
                    <a:lstStyle/>
                    <a:p>
                      <a:pPr algn="ctr"/>
                      <a:r>
                        <a:rPr lang="en-US" dirty="0"/>
                        <a:t>Arthur</a:t>
                      </a:r>
                    </a:p>
                    <a:p>
                      <a:pPr algn="ctr"/>
                      <a:endParaRPr lang="en-US" dirty="0"/>
                    </a:p>
                  </a:txBody>
                  <a:tcPr/>
                </a:tc>
                <a:tc>
                  <a:txBody>
                    <a:bodyPr/>
                    <a:lstStyle/>
                    <a:p>
                      <a:pPr algn="ctr"/>
                      <a:r>
                        <a:rPr lang="en-US" dirty="0"/>
                        <a:t>Patrick</a:t>
                      </a:r>
                    </a:p>
                  </a:txBody>
                  <a:tcPr/>
                </a:tc>
                <a:extLst>
                  <a:ext uri="{0D108BD9-81ED-4DB2-BD59-A6C34878D82A}">
                    <a16:rowId xmlns:a16="http://schemas.microsoft.com/office/drawing/2014/main" val="234281058"/>
                  </a:ext>
                </a:extLst>
              </a:tr>
              <a:tr h="370840">
                <a:tc>
                  <a:txBody>
                    <a:bodyPr/>
                    <a:lstStyle/>
                    <a:p>
                      <a:pPr algn="ctr"/>
                      <a:r>
                        <a:rPr lang="en-US" b="1" dirty="0"/>
                        <a:t>Incorporated technology for teaching</a:t>
                      </a:r>
                    </a:p>
                    <a:p>
                      <a:pPr algn="ctr"/>
                      <a:r>
                        <a:rPr lang="en-US" b="1" dirty="0"/>
                        <a:t>(technology in education)</a:t>
                      </a:r>
                    </a:p>
                  </a:txBody>
                  <a:tcPr/>
                </a:tc>
                <a:tc>
                  <a:txBody>
                    <a:bodyPr/>
                    <a:lstStyle/>
                    <a:p>
                      <a:pPr algn="ctr"/>
                      <a:r>
                        <a:rPr lang="en-US" b="1" dirty="0"/>
                        <a:t>Incorporated technology for learning</a:t>
                      </a:r>
                    </a:p>
                    <a:p>
                      <a:pPr algn="ctr"/>
                      <a:r>
                        <a:rPr lang="en-US" b="1" dirty="0"/>
                        <a:t>(educational technology)</a:t>
                      </a:r>
                    </a:p>
                  </a:txBody>
                  <a:tcPr/>
                </a:tc>
                <a:extLst>
                  <a:ext uri="{0D108BD9-81ED-4DB2-BD59-A6C34878D82A}">
                    <a16:rowId xmlns:a16="http://schemas.microsoft.com/office/drawing/2014/main" val="2408974107"/>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Could not understand students’ “obsession with technology.”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kern="1200" dirty="0">
                        <a:solidFill>
                          <a:schemeClr val="dk1"/>
                        </a:solidFill>
                        <a:effectLst/>
                        <a:latin typeface="+mn-lt"/>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Technology can provide students with an individualized education </a:t>
                      </a:r>
                      <a:endParaRPr lang="en-US" dirty="0"/>
                    </a:p>
                  </a:txBody>
                  <a:tcPr/>
                </a:tc>
                <a:extLst>
                  <a:ext uri="{0D108BD9-81ED-4DB2-BD59-A6C34878D82A}">
                    <a16:rowId xmlns:a16="http://schemas.microsoft.com/office/drawing/2014/main" val="1125936287"/>
                  </a:ext>
                </a:extLst>
              </a:tr>
              <a:tr h="4318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Projector</a:t>
                      </a:r>
                      <a:r>
                        <a:rPr lang="en-US" dirty="0"/>
                        <a:t>- projects pictures on the board for comprehension discussion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Video</a:t>
                      </a:r>
                      <a:r>
                        <a:rPr lang="en-US" dirty="0"/>
                        <a:t>- give context to what the students are reading; create analytical discussion (multiple times)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Chromebooks</a:t>
                      </a:r>
                      <a:r>
                        <a:rPr lang="en-US" dirty="0"/>
                        <a:t>- Online learning platform; discussion questions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Podcast</a:t>
                      </a:r>
                      <a:r>
                        <a:rPr lang="en-US" dirty="0"/>
                        <a:t>- foster discussion about literature</a:t>
                      </a:r>
                    </a:p>
                  </a:txBody>
                  <a:tcPr/>
                </a:tc>
                <a:extLst>
                  <a:ext uri="{0D108BD9-81ED-4DB2-BD59-A6C34878D82A}">
                    <a16:rowId xmlns:a16="http://schemas.microsoft.com/office/drawing/2014/main" val="903080066"/>
                  </a:ext>
                </a:extLst>
              </a:tr>
            </a:tbl>
          </a:graphicData>
        </a:graphic>
      </p:graphicFrame>
    </p:spTree>
    <p:extLst>
      <p:ext uri="{BB962C8B-B14F-4D97-AF65-F5344CB8AC3E}">
        <p14:creationId xmlns:p14="http://schemas.microsoft.com/office/powerpoint/2010/main" val="5716817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E79B4-23EB-8A45-B959-F1CB1E3B1710}"/>
              </a:ext>
            </a:extLst>
          </p:cNvPr>
          <p:cNvSpPr>
            <a:spLocks noGrp="1"/>
          </p:cNvSpPr>
          <p:nvPr>
            <p:ph type="title"/>
          </p:nvPr>
        </p:nvSpPr>
        <p:spPr>
          <a:xfrm>
            <a:off x="822960" y="286604"/>
            <a:ext cx="7711440" cy="1450757"/>
          </a:xfrm>
        </p:spPr>
        <p:txBody>
          <a:bodyPr>
            <a:normAutofit fontScale="90000"/>
          </a:bodyPr>
          <a:lstStyle/>
          <a:p>
            <a:pPr algn="ctr"/>
            <a:r>
              <a:rPr lang="en-US" dirty="0"/>
              <a:t>Dispositions toward technology:</a:t>
            </a:r>
            <a:br>
              <a:rPr lang="en-US" dirty="0"/>
            </a:br>
            <a:r>
              <a:rPr lang="en-US" dirty="0"/>
              <a:t>Arthur (traditional)</a:t>
            </a:r>
          </a:p>
        </p:txBody>
      </p:sp>
      <p:sp>
        <p:nvSpPr>
          <p:cNvPr id="3" name="Content Placeholder 2">
            <a:extLst>
              <a:ext uri="{FF2B5EF4-FFF2-40B4-BE49-F238E27FC236}">
                <a16:creationId xmlns:a16="http://schemas.microsoft.com/office/drawing/2014/main" id="{D1164D41-B2CE-D741-9067-A716C2783D30}"/>
              </a:ext>
            </a:extLst>
          </p:cNvPr>
          <p:cNvSpPr>
            <a:spLocks noGrp="1"/>
          </p:cNvSpPr>
          <p:nvPr>
            <p:ph idx="1"/>
          </p:nvPr>
        </p:nvSpPr>
        <p:spPr/>
        <p:txBody>
          <a:bodyPr>
            <a:normAutofit lnSpcReduction="10000"/>
          </a:bodyPr>
          <a:lstStyle/>
          <a:p>
            <a:r>
              <a:rPr lang="en-US" dirty="0"/>
              <a:t>“[During a fight] all the kids were sitting there. Rather than trying to help create order they're just sitting there (</a:t>
            </a:r>
            <a:r>
              <a:rPr lang="en-US" i="1" dirty="0"/>
              <a:t>mimes taking photo</a:t>
            </a:r>
            <a:r>
              <a:rPr lang="en-US" dirty="0"/>
              <a:t>). </a:t>
            </a:r>
            <a:r>
              <a:rPr lang="en-US" b="1" dirty="0"/>
              <a:t>Technology scares me. </a:t>
            </a:r>
            <a:r>
              <a:rPr lang="en-US" dirty="0"/>
              <a:t>One of the most valuable things for cellphones I've ever used is jail. I have a jail where you just put it there in the corner and they just get to watch it. They hate it so much. It's so much fun.” </a:t>
            </a:r>
          </a:p>
          <a:p>
            <a:r>
              <a:rPr lang="en-US" dirty="0"/>
              <a:t>“I grew up at the tail end of the digital age. I didn't have my first cellphone until I was 22. </a:t>
            </a:r>
            <a:r>
              <a:rPr lang="en-US" b="1" dirty="0"/>
              <a:t>I don't understand the obsession with it. </a:t>
            </a:r>
            <a:r>
              <a:rPr lang="en-US" dirty="0"/>
              <a:t>I can leave my cellphone away for 2 days and forget about it and be like, oh okay where did I put it? Oh yes I need this in case someone needs to get in contact with me.”</a:t>
            </a:r>
          </a:p>
          <a:p>
            <a:r>
              <a:rPr lang="en-US" dirty="0"/>
              <a:t>“I'm not going to deny it, they have their useful tools . . . all the different things that it provides me, but I can't read off my phone. I can't read off a Kindle. I need a book.”</a:t>
            </a:r>
          </a:p>
        </p:txBody>
      </p:sp>
    </p:spTree>
    <p:extLst>
      <p:ext uri="{BB962C8B-B14F-4D97-AF65-F5344CB8AC3E}">
        <p14:creationId xmlns:p14="http://schemas.microsoft.com/office/powerpoint/2010/main" val="8052451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39E79B4-23EB-8A45-B959-F1CB1E3B1710}"/>
              </a:ext>
            </a:extLst>
          </p:cNvPr>
          <p:cNvSpPr>
            <a:spLocks noGrp="1"/>
          </p:cNvSpPr>
          <p:nvPr>
            <p:ph type="title"/>
          </p:nvPr>
        </p:nvSpPr>
        <p:spPr>
          <a:xfrm>
            <a:off x="822960" y="286604"/>
            <a:ext cx="7711440" cy="1450757"/>
          </a:xfrm>
        </p:spPr>
        <p:txBody>
          <a:bodyPr>
            <a:normAutofit fontScale="90000"/>
          </a:bodyPr>
          <a:lstStyle/>
          <a:p>
            <a:pPr algn="ctr"/>
            <a:r>
              <a:rPr lang="en-US" dirty="0"/>
              <a:t>Dispositions toward technology:</a:t>
            </a:r>
            <a:br>
              <a:rPr lang="en-US" dirty="0"/>
            </a:br>
            <a:r>
              <a:rPr lang="en-US" dirty="0"/>
              <a:t>Patrick (contemporary)</a:t>
            </a:r>
          </a:p>
        </p:txBody>
      </p:sp>
      <p:sp>
        <p:nvSpPr>
          <p:cNvPr id="3" name="Content Placeholder 2">
            <a:extLst>
              <a:ext uri="{FF2B5EF4-FFF2-40B4-BE49-F238E27FC236}">
                <a16:creationId xmlns:a16="http://schemas.microsoft.com/office/drawing/2014/main" id="{D1164D41-B2CE-D741-9067-A716C2783D30}"/>
              </a:ext>
            </a:extLst>
          </p:cNvPr>
          <p:cNvSpPr>
            <a:spLocks noGrp="1"/>
          </p:cNvSpPr>
          <p:nvPr>
            <p:ph idx="1"/>
          </p:nvPr>
        </p:nvSpPr>
        <p:spPr/>
        <p:txBody>
          <a:bodyPr>
            <a:normAutofit lnSpcReduction="10000"/>
          </a:bodyPr>
          <a:lstStyle/>
          <a:p>
            <a:r>
              <a:rPr lang="en-US" dirty="0"/>
              <a:t>“I’ll never know whether or not I could think the way that I do now [when I was in high school], because I didn’t have anybody there to teach me. I didn’t learn that you have to access your own mentors through books and kind of outsource what you teach yourself because the physical people are not always going to be there to help you. </a:t>
            </a:r>
            <a:r>
              <a:rPr lang="en-US" b="1" dirty="0"/>
              <a:t>And that’s a benefit of technology and the access to all of the information that we have</a:t>
            </a:r>
            <a:r>
              <a:rPr lang="en-US" dirty="0"/>
              <a:t>.”</a:t>
            </a:r>
          </a:p>
          <a:p>
            <a:r>
              <a:rPr lang="en-US" dirty="0"/>
              <a:t>“Data are the blocks that you use to figure out where you are in the scheme of things. Individual student data, my data as a teacher, you can track anything, quantify for individual people . . </a:t>
            </a:r>
            <a:r>
              <a:rPr lang="en-US" b="1" dirty="0"/>
              <a:t>. You can track anything. Technology is going to be huge [in the classroom] . . . It’s probably going to get to the point where you’re testing really intimate cognitive processes that we would have never thought that we could track.</a:t>
            </a:r>
            <a:r>
              <a:rPr lang="en-US" dirty="0"/>
              <a:t> It’s going to lend itself to a real improvement in the way that we think and the standards that we hold ourselves to.” </a:t>
            </a:r>
          </a:p>
        </p:txBody>
      </p:sp>
    </p:spTree>
    <p:extLst>
      <p:ext uri="{BB962C8B-B14F-4D97-AF65-F5344CB8AC3E}">
        <p14:creationId xmlns:p14="http://schemas.microsoft.com/office/powerpoint/2010/main" val="1761964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CBB4D7-4D17-1741-B178-15B0BCD346F4}"/>
              </a:ext>
            </a:extLst>
          </p:cNvPr>
          <p:cNvSpPr>
            <a:spLocks noGrp="1"/>
          </p:cNvSpPr>
          <p:nvPr>
            <p:ph type="title"/>
          </p:nvPr>
        </p:nvSpPr>
        <p:spPr/>
        <p:txBody>
          <a:bodyPr/>
          <a:lstStyle/>
          <a:p>
            <a:pPr algn="ctr"/>
            <a:r>
              <a:rPr lang="en-US" dirty="0"/>
              <a:t>Discussion </a:t>
            </a:r>
          </a:p>
        </p:txBody>
      </p:sp>
      <p:sp>
        <p:nvSpPr>
          <p:cNvPr id="3" name="Content Placeholder 2">
            <a:extLst>
              <a:ext uri="{FF2B5EF4-FFF2-40B4-BE49-F238E27FC236}">
                <a16:creationId xmlns:a16="http://schemas.microsoft.com/office/drawing/2014/main" id="{304A7854-E389-204C-821A-FE34F768A399}"/>
              </a:ext>
            </a:extLst>
          </p:cNvPr>
          <p:cNvSpPr>
            <a:spLocks noGrp="1"/>
          </p:cNvSpPr>
          <p:nvPr>
            <p:ph idx="1"/>
          </p:nvPr>
        </p:nvSpPr>
        <p:spPr/>
        <p:txBody>
          <a:bodyPr/>
          <a:lstStyle/>
          <a:p>
            <a:r>
              <a:rPr lang="en-US" dirty="0"/>
              <a:t>What is the difference between technology for teaching and technology for learning?</a:t>
            </a:r>
          </a:p>
          <a:p>
            <a:r>
              <a:rPr lang="en-US" dirty="0"/>
              <a:t>Are there applications that can be used in both ways? </a:t>
            </a:r>
          </a:p>
          <a:p>
            <a:r>
              <a:rPr lang="en-US" dirty="0"/>
              <a:t>How can we ensure that we use traditional applications (PowerPoint, EndNote, etc.) in contemporary ways?</a:t>
            </a:r>
          </a:p>
        </p:txBody>
      </p:sp>
    </p:spTree>
    <p:extLst>
      <p:ext uri="{BB962C8B-B14F-4D97-AF65-F5344CB8AC3E}">
        <p14:creationId xmlns:p14="http://schemas.microsoft.com/office/powerpoint/2010/main" val="2386050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E6CF9-C74C-1A4E-B2BA-2307998526CF}"/>
              </a:ext>
            </a:extLst>
          </p:cNvPr>
          <p:cNvSpPr>
            <a:spLocks noGrp="1"/>
          </p:cNvSpPr>
          <p:nvPr>
            <p:ph type="title"/>
          </p:nvPr>
        </p:nvSpPr>
        <p:spPr/>
        <p:txBody>
          <a:bodyPr/>
          <a:lstStyle/>
          <a:p>
            <a:r>
              <a:rPr lang="en-US" dirty="0"/>
              <a:t>Practical Tools</a:t>
            </a:r>
          </a:p>
        </p:txBody>
      </p:sp>
      <p:sp>
        <p:nvSpPr>
          <p:cNvPr id="3" name="Content Placeholder 2">
            <a:extLst>
              <a:ext uri="{FF2B5EF4-FFF2-40B4-BE49-F238E27FC236}">
                <a16:creationId xmlns:a16="http://schemas.microsoft.com/office/drawing/2014/main" id="{E3A87D36-0379-A64A-B80D-69D443C4603E}"/>
              </a:ext>
            </a:extLst>
          </p:cNvPr>
          <p:cNvSpPr>
            <a:spLocks noGrp="1"/>
          </p:cNvSpPr>
          <p:nvPr>
            <p:ph idx="1"/>
          </p:nvPr>
        </p:nvSpPr>
        <p:spPr/>
        <p:txBody>
          <a:bodyPr>
            <a:normAutofit/>
          </a:bodyPr>
          <a:lstStyle/>
          <a:p>
            <a:pPr marL="0" indent="0">
              <a:lnSpc>
                <a:spcPct val="100000"/>
              </a:lnSpc>
              <a:spcBef>
                <a:spcPts val="0"/>
              </a:spcBef>
              <a:spcAft>
                <a:spcPts val="0"/>
              </a:spcAft>
              <a:buNone/>
            </a:pPr>
            <a:r>
              <a:rPr lang="en-US" b="1" dirty="0"/>
              <a:t>ELAGSE7RL9:</a:t>
            </a:r>
            <a:r>
              <a:rPr lang="en-US" dirty="0"/>
              <a:t> Compare and contrast a fictional portrayal of a time, place, or character and a historical account of the same period as a means of understanding how authors of fiction use or alter history.</a:t>
            </a:r>
          </a:p>
          <a:p>
            <a:pPr marL="0" indent="0">
              <a:lnSpc>
                <a:spcPct val="100000"/>
              </a:lnSpc>
              <a:spcBef>
                <a:spcPts val="0"/>
              </a:spcBef>
              <a:spcAft>
                <a:spcPts val="0"/>
              </a:spcAft>
              <a:buNone/>
            </a:pPr>
            <a:r>
              <a:rPr lang="en-US" b="1" dirty="0"/>
              <a:t>ELA7W3: </a:t>
            </a:r>
            <a:r>
              <a:rPr lang="en-US" dirty="0"/>
              <a:t>The student uses research and technology to support writing </a:t>
            </a:r>
          </a:p>
          <a:p>
            <a:pPr lvl="1">
              <a:lnSpc>
                <a:spcPct val="100000"/>
              </a:lnSpc>
              <a:spcBef>
                <a:spcPts val="0"/>
              </a:spcBef>
              <a:spcAft>
                <a:spcPts val="0"/>
              </a:spcAft>
              <a:buFont typeface="Courier New" panose="02070309020205020404" pitchFamily="49" charset="0"/>
              <a:buChar char="o"/>
            </a:pPr>
            <a:r>
              <a:rPr lang="en-US" sz="2000" dirty="0"/>
              <a:t>Electronic newspapers</a:t>
            </a:r>
          </a:p>
          <a:p>
            <a:pPr lvl="2">
              <a:buFont typeface="Arial" panose="020B0604020202020204" pitchFamily="34" charset="0"/>
              <a:buChar char="•"/>
            </a:pPr>
            <a:r>
              <a:rPr lang="en-US" sz="2000" dirty="0">
                <a:hlinkClick r:id="rId2"/>
              </a:rPr>
              <a:t>www.makemynewspaper.com/free-newspaper-templates</a:t>
            </a:r>
            <a:endParaRPr lang="en-US" sz="2000" dirty="0"/>
          </a:p>
          <a:p>
            <a:pPr lvl="2">
              <a:buFont typeface="Arial" panose="020B0604020202020204" pitchFamily="34" charset="0"/>
              <a:buChar char="•"/>
            </a:pPr>
            <a:r>
              <a:rPr lang="en-US" sz="2000" dirty="0">
                <a:hlinkClick r:id="rId3"/>
              </a:rPr>
              <a:t>www.presentationmagazine.com/editable-newspaper-portrait-2800.html</a:t>
            </a:r>
            <a:endParaRPr lang="en-US" sz="2000" dirty="0"/>
          </a:p>
          <a:p>
            <a:pPr marL="586105" lvl="3" indent="-342900">
              <a:buFont typeface="Courier New" panose="02070309020205020404" pitchFamily="49" charset="0"/>
              <a:buChar char="o"/>
            </a:pPr>
            <a:r>
              <a:rPr lang="en-US" sz="2000" dirty="0"/>
              <a:t>Digital Graffiti </a:t>
            </a:r>
          </a:p>
          <a:p>
            <a:pPr marL="711835" lvl="4" indent="-285750"/>
            <a:r>
              <a:rPr lang="en-US" sz="2000" u="sng" dirty="0">
                <a:hlinkClick r:id="rId4"/>
              </a:rPr>
              <a:t>http://graffiter.com/app/walls</a:t>
            </a:r>
            <a:endParaRPr lang="en-US" sz="2000" u="sng" dirty="0"/>
          </a:p>
          <a:p>
            <a:pPr marL="711835" lvl="4" indent="-285750"/>
            <a:r>
              <a:rPr lang="en-US" sz="2000" u="sng" dirty="0">
                <a:hlinkClick r:id="rId5"/>
              </a:rPr>
              <a:t>http://www.picturetopeople.org/text_generator/others/graffiti/graffiti_text.html</a:t>
            </a:r>
            <a:endParaRPr lang="en-US" sz="2000" dirty="0"/>
          </a:p>
          <a:p>
            <a:pPr marL="60325" lvl="2" indent="0">
              <a:buNone/>
            </a:pPr>
            <a:endParaRPr lang="en-US" sz="2000" dirty="0"/>
          </a:p>
        </p:txBody>
      </p:sp>
    </p:spTree>
    <p:extLst>
      <p:ext uri="{BB962C8B-B14F-4D97-AF65-F5344CB8AC3E}">
        <p14:creationId xmlns:p14="http://schemas.microsoft.com/office/powerpoint/2010/main" val="50424152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92412-A324-6C46-92AD-9E98CE576D8F}"/>
              </a:ext>
            </a:extLst>
          </p:cNvPr>
          <p:cNvSpPr>
            <a:spLocks noGrp="1"/>
          </p:cNvSpPr>
          <p:nvPr>
            <p:ph type="title"/>
          </p:nvPr>
        </p:nvSpPr>
        <p:spPr/>
        <p:txBody>
          <a:bodyPr/>
          <a:lstStyle/>
          <a:p>
            <a:pPr algn="ctr"/>
            <a:r>
              <a:rPr lang="en-US" dirty="0"/>
              <a:t>Dig In</a:t>
            </a:r>
          </a:p>
        </p:txBody>
      </p:sp>
      <p:sp>
        <p:nvSpPr>
          <p:cNvPr id="3" name="Content Placeholder 2">
            <a:extLst>
              <a:ext uri="{FF2B5EF4-FFF2-40B4-BE49-F238E27FC236}">
                <a16:creationId xmlns:a16="http://schemas.microsoft.com/office/drawing/2014/main" id="{050D9DA0-BC29-5742-9D1D-DE9924DB385F}"/>
              </a:ext>
            </a:extLst>
          </p:cNvPr>
          <p:cNvSpPr>
            <a:spLocks noGrp="1"/>
          </p:cNvSpPr>
          <p:nvPr>
            <p:ph idx="1"/>
          </p:nvPr>
        </p:nvSpPr>
        <p:spPr/>
        <p:txBody>
          <a:bodyPr>
            <a:normAutofit lnSpcReduction="10000"/>
          </a:bodyPr>
          <a:lstStyle/>
          <a:p>
            <a:r>
              <a:rPr lang="en-US" dirty="0"/>
              <a:t>Select an application you have never used, and come up with an idea of how to implement it in </a:t>
            </a:r>
            <a:r>
              <a:rPr lang="en-US"/>
              <a:t>your classroom</a:t>
            </a:r>
            <a:endParaRPr lang="en-US" dirty="0"/>
          </a:p>
          <a:p>
            <a:pPr>
              <a:buFont typeface="Arial" panose="020B0604020202020204" pitchFamily="34" charset="0"/>
              <a:buChar char="•"/>
            </a:pPr>
            <a:r>
              <a:rPr lang="en-US" dirty="0"/>
              <a:t> </a:t>
            </a:r>
            <a:r>
              <a:rPr lang="en-US" dirty="0" err="1"/>
              <a:t>iCivics</a:t>
            </a:r>
            <a:endParaRPr lang="en-US" dirty="0"/>
          </a:p>
          <a:p>
            <a:pPr>
              <a:buFont typeface="Arial" panose="020B0604020202020204" pitchFamily="34" charset="0"/>
              <a:buChar char="•"/>
            </a:pPr>
            <a:r>
              <a:rPr lang="en-US" dirty="0"/>
              <a:t> Flocabulary</a:t>
            </a:r>
          </a:p>
          <a:p>
            <a:pPr>
              <a:buFont typeface="Arial" panose="020B0604020202020204" pitchFamily="34" charset="0"/>
              <a:buChar char="•"/>
            </a:pPr>
            <a:r>
              <a:rPr lang="en-US" dirty="0"/>
              <a:t> Google Earth</a:t>
            </a:r>
          </a:p>
          <a:p>
            <a:pPr>
              <a:buFont typeface="Arial" panose="020B0604020202020204" pitchFamily="34" charset="0"/>
              <a:buChar char="•"/>
            </a:pPr>
            <a:r>
              <a:rPr lang="en-US" dirty="0"/>
              <a:t> </a:t>
            </a:r>
            <a:r>
              <a:rPr lang="en-US" dirty="0" err="1"/>
              <a:t>Popplet</a:t>
            </a:r>
            <a:endParaRPr lang="en-US" dirty="0"/>
          </a:p>
          <a:p>
            <a:pPr>
              <a:buFont typeface="Arial" panose="020B0604020202020204" pitchFamily="34" charset="0"/>
              <a:buChar char="•"/>
            </a:pPr>
            <a:r>
              <a:rPr lang="en-US" dirty="0"/>
              <a:t> </a:t>
            </a:r>
            <a:r>
              <a:rPr lang="en-US" dirty="0" err="1"/>
              <a:t>PearDeck</a:t>
            </a:r>
            <a:endParaRPr lang="en-US" dirty="0"/>
          </a:p>
          <a:p>
            <a:pPr>
              <a:buFont typeface="Arial" panose="020B0604020202020204" pitchFamily="34" charset="0"/>
              <a:buChar char="•"/>
            </a:pPr>
            <a:r>
              <a:rPr lang="en-US" dirty="0"/>
              <a:t> Edmodo</a:t>
            </a:r>
          </a:p>
          <a:p>
            <a:pPr>
              <a:buFont typeface="Arial" panose="020B0604020202020204" pitchFamily="34" charset="0"/>
              <a:buChar char="•"/>
            </a:pPr>
            <a:r>
              <a:rPr lang="en-US" dirty="0"/>
              <a:t> </a:t>
            </a:r>
            <a:r>
              <a:rPr lang="en-US" dirty="0" err="1"/>
              <a:t>Padlet</a:t>
            </a:r>
            <a:endParaRPr lang="en-US" dirty="0"/>
          </a:p>
          <a:p>
            <a:pPr>
              <a:buFont typeface="Arial" panose="020B0604020202020204" pitchFamily="34" charset="0"/>
              <a:buChar char="•"/>
            </a:pPr>
            <a:r>
              <a:rPr lang="en-US" dirty="0"/>
              <a:t> </a:t>
            </a:r>
            <a:r>
              <a:rPr lang="en-US" dirty="0" err="1"/>
              <a:t>GoSoapbox</a:t>
            </a:r>
            <a:endParaRPr lang="en-US" dirty="0"/>
          </a:p>
          <a:p>
            <a:pPr marL="0" indent="0">
              <a:buNone/>
            </a:pPr>
            <a:endParaRPr lang="en-US" dirty="0"/>
          </a:p>
        </p:txBody>
      </p:sp>
    </p:spTree>
    <p:extLst>
      <p:ext uri="{BB962C8B-B14F-4D97-AF65-F5344CB8AC3E}">
        <p14:creationId xmlns:p14="http://schemas.microsoft.com/office/powerpoint/2010/main" val="184697686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Conclusions</a:t>
            </a:r>
          </a:p>
        </p:txBody>
      </p:sp>
      <p:sp>
        <p:nvSpPr>
          <p:cNvPr id="3" name="Content Placeholder 2"/>
          <p:cNvSpPr>
            <a:spLocks noGrp="1"/>
          </p:cNvSpPr>
          <p:nvPr>
            <p:ph idx="1"/>
          </p:nvPr>
        </p:nvSpPr>
        <p:spPr>
          <a:xfrm>
            <a:off x="822959" y="2209800"/>
            <a:ext cx="7543801" cy="4038600"/>
          </a:xfrm>
        </p:spPr>
        <p:txBody>
          <a:bodyPr>
            <a:noAutofit/>
          </a:bodyPr>
          <a:lstStyle/>
          <a:p>
            <a:pPr marL="228600" indent="-2286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Preservice teachers grow and change considerably during their first semester of novice teaching</a:t>
            </a:r>
          </a:p>
          <a:p>
            <a:pPr marL="228600" indent="-2286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TCs struggle in many areas but do not lose their belief in the importance of constructivist teaching</a:t>
            </a:r>
          </a:p>
          <a:p>
            <a:pPr marL="228600" indent="-2286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TCs mold constructivist practices to fit their individual teaching styles and contexts and modify the practices modeled by their mentor teachers to fit their personalities</a:t>
            </a:r>
          </a:p>
        </p:txBody>
      </p:sp>
    </p:spTree>
    <p:extLst>
      <p:ext uri="{BB962C8B-B14F-4D97-AF65-F5344CB8AC3E}">
        <p14:creationId xmlns:p14="http://schemas.microsoft.com/office/powerpoint/2010/main" val="96347803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a:xfrm>
            <a:off x="381000" y="1828800"/>
            <a:ext cx="8610599" cy="4648200"/>
          </a:xfrm>
        </p:spPr>
        <p:txBody>
          <a:bodyPr>
            <a:noAutofit/>
          </a:bodyPr>
          <a:lstStyle/>
          <a:p>
            <a:pPr marL="0" indent="0">
              <a:buNone/>
            </a:pPr>
            <a:r>
              <a:rPr lang="en-US" sz="1400" dirty="0">
                <a:latin typeface="Times New Roman" panose="02020603050405020304" pitchFamily="18" charset="0"/>
                <a:cs typeface="Times New Roman" panose="02020603050405020304" pitchFamily="18" charset="0"/>
              </a:rPr>
              <a:t>Ashton, P. (2015). Historical overview and theoretical perspectives of research on teachers’ beliefs. In H. Fives &amp; M. G. Gill (Eds.), International handbook of research on teachers’ beliefs (pp. 31-47). New York: NY: Routledge. </a:t>
            </a:r>
          </a:p>
          <a:p>
            <a:pPr marL="0" indent="0">
              <a:buNone/>
            </a:pPr>
            <a:r>
              <a:rPr lang="en-US" sz="1400" dirty="0">
                <a:latin typeface="Times New Roman" panose="02020603050405020304" pitchFamily="18" charset="0"/>
                <a:cs typeface="Times New Roman" panose="02020603050405020304" pitchFamily="18" charset="0"/>
              </a:rPr>
              <a:t>Baxter, P., &amp; Jack, S. (2008). Qualitative case study methodology: Study design and implementation for novice researchers. </a:t>
            </a:r>
            <a:r>
              <a:rPr lang="en-US" sz="1400" i="1" dirty="0">
                <a:latin typeface="Times New Roman" panose="02020603050405020304" pitchFamily="18" charset="0"/>
                <a:cs typeface="Times New Roman" panose="02020603050405020304" pitchFamily="18" charset="0"/>
              </a:rPr>
              <a:t>The Qualitative Report</a:t>
            </a:r>
            <a:r>
              <a:rPr lang="en-US" sz="1400" dirty="0">
                <a:latin typeface="Times New Roman" panose="02020603050405020304" pitchFamily="18" charset="0"/>
                <a:cs typeface="Times New Roman" panose="02020603050405020304" pitchFamily="18" charset="0"/>
              </a:rPr>
              <a:t>, </a:t>
            </a:r>
            <a:r>
              <a:rPr lang="en-US" sz="1400" i="1" dirty="0">
                <a:latin typeface="Times New Roman" panose="02020603050405020304" pitchFamily="18" charset="0"/>
                <a:cs typeface="Times New Roman" panose="02020603050405020304" pitchFamily="18" charset="0"/>
              </a:rPr>
              <a:t>13</a:t>
            </a:r>
            <a:r>
              <a:rPr lang="en-US" sz="1400" dirty="0">
                <a:latin typeface="Times New Roman" panose="02020603050405020304" pitchFamily="18" charset="0"/>
                <a:cs typeface="Times New Roman" panose="02020603050405020304" pitchFamily="18" charset="0"/>
              </a:rPr>
              <a:t>(4), 544-559.</a:t>
            </a:r>
          </a:p>
          <a:p>
            <a:pPr marL="0" indent="0">
              <a:buNone/>
            </a:pPr>
            <a:r>
              <a:rPr lang="en-US" sz="1400" dirty="0" err="1">
                <a:latin typeface="Times New Roman" panose="02020603050405020304" pitchFamily="18" charset="0"/>
                <a:cs typeface="Times New Roman" panose="02020603050405020304" pitchFamily="18" charset="0"/>
              </a:rPr>
              <a:t>Buehl</a:t>
            </a:r>
            <a:r>
              <a:rPr lang="en-US" sz="1400" dirty="0">
                <a:latin typeface="Times New Roman" panose="02020603050405020304" pitchFamily="18" charset="0"/>
                <a:cs typeface="Times New Roman" panose="02020603050405020304" pitchFamily="18" charset="0"/>
              </a:rPr>
              <a:t>, M. M., &amp; Fives, H. (2009). Exploring teachers’ beliefs about teaching knowledge: Where does it come from? Does it change? </a:t>
            </a:r>
            <a:r>
              <a:rPr lang="en-US" sz="1400" i="1" dirty="0">
                <a:latin typeface="Times New Roman" panose="02020603050405020304" pitchFamily="18" charset="0"/>
                <a:cs typeface="Times New Roman" panose="02020603050405020304" pitchFamily="18" charset="0"/>
              </a:rPr>
              <a:t>Journal of Experimental Education, 77</a:t>
            </a:r>
            <a:r>
              <a:rPr lang="en-US" sz="1400" dirty="0">
                <a:latin typeface="Times New Roman" panose="02020603050405020304" pitchFamily="18" charset="0"/>
                <a:cs typeface="Times New Roman" panose="02020603050405020304" pitchFamily="18" charset="0"/>
              </a:rPr>
              <a:t>(4)</a:t>
            </a:r>
            <a:r>
              <a:rPr lang="en-US" sz="1400" i="1" dirty="0">
                <a:latin typeface="Times New Roman" panose="02020603050405020304" pitchFamily="18" charset="0"/>
                <a:cs typeface="Times New Roman" panose="02020603050405020304" pitchFamily="18" charset="0"/>
              </a:rPr>
              <a:t>, </a:t>
            </a:r>
            <a:r>
              <a:rPr lang="en-US" sz="1400" dirty="0">
                <a:latin typeface="Times New Roman" panose="02020603050405020304" pitchFamily="18" charset="0"/>
                <a:cs typeface="Times New Roman" panose="02020603050405020304" pitchFamily="18" charset="0"/>
              </a:rPr>
              <a:t>367-407. </a:t>
            </a:r>
            <a:r>
              <a:rPr lang="en-US" sz="1400" dirty="0" err="1">
                <a:latin typeface="Times New Roman" panose="02020603050405020304" pitchFamily="18" charset="0"/>
                <a:cs typeface="Times New Roman" panose="02020603050405020304" pitchFamily="18" charset="0"/>
              </a:rPr>
              <a:t>doi</a:t>
            </a:r>
            <a:r>
              <a:rPr lang="en-US" sz="1400" dirty="0">
                <a:latin typeface="Times New Roman" panose="02020603050405020304" pitchFamily="18" charset="0"/>
                <a:cs typeface="Times New Roman" panose="02020603050405020304" pitchFamily="18" charset="0"/>
              </a:rPr>
              <a:t>: 10.3200/JEXE.77.4.367-408</a:t>
            </a:r>
          </a:p>
          <a:p>
            <a:pPr marL="0" indent="0">
              <a:buNone/>
            </a:pPr>
            <a:r>
              <a:rPr lang="en-US" sz="1400" dirty="0">
                <a:latin typeface="Times New Roman" panose="02020603050405020304" pitchFamily="18" charset="0"/>
                <a:cs typeface="Times New Roman" panose="02020603050405020304" pitchFamily="18" charset="0"/>
              </a:rPr>
              <a:t>Coates, T. J., &amp; </a:t>
            </a:r>
            <a:r>
              <a:rPr lang="en-US" sz="1400" dirty="0" err="1">
                <a:latin typeface="Times New Roman" panose="02020603050405020304" pitchFamily="18" charset="0"/>
                <a:cs typeface="Times New Roman" panose="02020603050405020304" pitchFamily="18" charset="0"/>
              </a:rPr>
              <a:t>Thoresen</a:t>
            </a:r>
            <a:r>
              <a:rPr lang="en-US" sz="1400" dirty="0">
                <a:latin typeface="Times New Roman" panose="02020603050405020304" pitchFamily="18" charset="0"/>
                <a:cs typeface="Times New Roman" panose="02020603050405020304" pitchFamily="18" charset="0"/>
              </a:rPr>
              <a:t>, C. E. (1976). Teacher anxiety: A review with recommendations. </a:t>
            </a:r>
            <a:r>
              <a:rPr lang="en-US" sz="1400" i="1" dirty="0">
                <a:latin typeface="Times New Roman" panose="02020603050405020304" pitchFamily="18" charset="0"/>
                <a:cs typeface="Times New Roman" panose="02020603050405020304" pitchFamily="18" charset="0"/>
              </a:rPr>
              <a:t>Review of Educational Research, 46</a:t>
            </a:r>
            <a:r>
              <a:rPr lang="en-US" sz="1400" dirty="0">
                <a:latin typeface="Times New Roman" panose="02020603050405020304" pitchFamily="18" charset="0"/>
                <a:cs typeface="Times New Roman" panose="02020603050405020304" pitchFamily="18" charset="0"/>
              </a:rPr>
              <a:t>(2), 159-184. </a:t>
            </a:r>
            <a:r>
              <a:rPr lang="en-US" sz="1400" dirty="0" err="1">
                <a:latin typeface="Times New Roman" panose="02020603050405020304" pitchFamily="18" charset="0"/>
                <a:cs typeface="Times New Roman" panose="02020603050405020304" pitchFamily="18" charset="0"/>
              </a:rPr>
              <a:t>doi</a:t>
            </a:r>
            <a:r>
              <a:rPr lang="en-US" sz="1400" dirty="0">
                <a:latin typeface="Times New Roman" panose="02020603050405020304" pitchFamily="18" charset="0"/>
                <a:cs typeface="Times New Roman" panose="02020603050405020304" pitchFamily="18" charset="0"/>
              </a:rPr>
              <a:t>: 10.3102/00346543046002159</a:t>
            </a:r>
          </a:p>
          <a:p>
            <a:pPr marL="0" indent="0">
              <a:buNone/>
            </a:pPr>
            <a:r>
              <a:rPr lang="en-US" sz="1400" dirty="0">
                <a:latin typeface="Times New Roman" panose="02020603050405020304" pitchFamily="18" charset="0"/>
                <a:cs typeface="Times New Roman" panose="02020603050405020304" pitchFamily="18" charset="0"/>
              </a:rPr>
              <a:t>Collins, J. W., &amp; O'Brien, N. P. (2011). </a:t>
            </a:r>
            <a:r>
              <a:rPr lang="en-US" sz="1400" i="1" dirty="0">
                <a:latin typeface="Times New Roman" panose="02020603050405020304" pitchFamily="18" charset="0"/>
                <a:cs typeface="Times New Roman" panose="02020603050405020304" pitchFamily="18" charset="0"/>
              </a:rPr>
              <a:t>The Greenwood dictionary of education</a:t>
            </a:r>
            <a:r>
              <a:rPr lang="en-US" sz="1400" dirty="0">
                <a:latin typeface="Times New Roman" panose="02020603050405020304" pitchFamily="18" charset="0"/>
                <a:cs typeface="Times New Roman" panose="02020603050405020304" pitchFamily="18" charset="0"/>
              </a:rPr>
              <a:t>. Santa Barbara, CA: ABC-CLIO.</a:t>
            </a:r>
          </a:p>
          <a:p>
            <a:pPr marL="0" indent="0">
              <a:buNone/>
            </a:pPr>
            <a:r>
              <a:rPr lang="en-US" sz="1400" dirty="0">
                <a:latin typeface="Times New Roman" panose="02020603050405020304" pitchFamily="18" charset="0"/>
                <a:cs typeface="Times New Roman" panose="02020603050405020304" pitchFamily="18" charset="0"/>
              </a:rPr>
              <a:t>Creswell, J. W. (2013). </a:t>
            </a:r>
            <a:r>
              <a:rPr lang="en-US" sz="1400" i="1" dirty="0">
                <a:latin typeface="Times New Roman" panose="02020603050405020304" pitchFamily="18" charset="0"/>
                <a:cs typeface="Times New Roman" panose="02020603050405020304" pitchFamily="18" charset="0"/>
              </a:rPr>
              <a:t>Research design: Qualitative, quantitative, and mixed methods approaches </a:t>
            </a:r>
            <a:r>
              <a:rPr lang="en-US" sz="1400" dirty="0">
                <a:latin typeface="Times New Roman" panose="02020603050405020304" pitchFamily="18" charset="0"/>
                <a:cs typeface="Times New Roman" panose="02020603050405020304" pitchFamily="18" charset="0"/>
              </a:rPr>
              <a:t>(4th ed.). Thousand Oaks, CA: Sage Publications.</a:t>
            </a:r>
          </a:p>
          <a:p>
            <a:pPr marL="0" indent="0">
              <a:buNone/>
            </a:pPr>
            <a:r>
              <a:rPr lang="en-US" sz="1400" dirty="0">
                <a:latin typeface="Times New Roman" panose="02020603050405020304" pitchFamily="18" charset="0"/>
                <a:cs typeface="Times New Roman" panose="02020603050405020304" pitchFamily="18" charset="0"/>
              </a:rPr>
              <a:t>Hansen, J. B., &amp; </a:t>
            </a:r>
            <a:r>
              <a:rPr lang="en-US" sz="1400" dirty="0" err="1">
                <a:latin typeface="Times New Roman" panose="02020603050405020304" pitchFamily="18" charset="0"/>
                <a:cs typeface="Times New Roman" panose="02020603050405020304" pitchFamily="18" charset="0"/>
              </a:rPr>
              <a:t>Toso</a:t>
            </a:r>
            <a:r>
              <a:rPr lang="en-US" sz="1400" dirty="0">
                <a:latin typeface="Times New Roman" panose="02020603050405020304" pitchFamily="18" charset="0"/>
                <a:cs typeface="Times New Roman" panose="02020603050405020304" pitchFamily="18" charset="0"/>
              </a:rPr>
              <a:t>, S. J. (2007). Gifted dropouts: Personality, family, social, and school factors. </a:t>
            </a:r>
            <a:r>
              <a:rPr lang="en-US" sz="1400" i="1" dirty="0">
                <a:latin typeface="Times New Roman" panose="02020603050405020304" pitchFamily="18" charset="0"/>
                <a:cs typeface="Times New Roman" panose="02020603050405020304" pitchFamily="18" charset="0"/>
              </a:rPr>
              <a:t>Gifted Child Today</a:t>
            </a:r>
            <a:r>
              <a:rPr lang="en-US" sz="1400" dirty="0">
                <a:latin typeface="Times New Roman" panose="02020603050405020304" pitchFamily="18" charset="0"/>
                <a:cs typeface="Times New Roman" panose="02020603050405020304" pitchFamily="18" charset="0"/>
              </a:rPr>
              <a:t>, </a:t>
            </a:r>
            <a:r>
              <a:rPr lang="en-US" sz="1400" i="1" dirty="0">
                <a:latin typeface="Times New Roman" panose="02020603050405020304" pitchFamily="18" charset="0"/>
                <a:cs typeface="Times New Roman" panose="02020603050405020304" pitchFamily="18" charset="0"/>
              </a:rPr>
              <a:t>30</a:t>
            </a:r>
            <a:r>
              <a:rPr lang="en-US" sz="1400" dirty="0">
                <a:latin typeface="Times New Roman" panose="02020603050405020304" pitchFamily="18" charset="0"/>
                <a:cs typeface="Times New Roman" panose="02020603050405020304" pitchFamily="18" charset="0"/>
              </a:rPr>
              <a:t>(4), 30-41. Retrieved from http://files.eric.ed.gov/fulltext/EJ777784.pdf</a:t>
            </a:r>
          </a:p>
          <a:p>
            <a:pPr marL="0" indent="0">
              <a:buNone/>
            </a:pPr>
            <a:r>
              <a:rPr lang="en-US" sz="1400" dirty="0">
                <a:latin typeface="Times New Roman" panose="02020603050405020304" pitchFamily="18" charset="0"/>
                <a:cs typeface="Times New Roman" panose="02020603050405020304" pitchFamily="18" charset="0"/>
              </a:rPr>
              <a:t>Levin, B.B. (2015). The development of teachers’ beliefs. In H. Fives &amp; M. G. Gill (Eds.), International handbook of research on teachers’ beliefs (pp. 48-65). New York: NY: Routledge. </a:t>
            </a:r>
          </a:p>
        </p:txBody>
      </p:sp>
    </p:spTree>
    <p:extLst>
      <p:ext uri="{BB962C8B-B14F-4D97-AF65-F5344CB8AC3E}">
        <p14:creationId xmlns:p14="http://schemas.microsoft.com/office/powerpoint/2010/main" val="23976561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References</a:t>
            </a:r>
          </a:p>
        </p:txBody>
      </p:sp>
      <p:sp>
        <p:nvSpPr>
          <p:cNvPr id="3" name="Content Placeholder 2"/>
          <p:cNvSpPr>
            <a:spLocks noGrp="1"/>
          </p:cNvSpPr>
          <p:nvPr>
            <p:ph idx="1"/>
          </p:nvPr>
        </p:nvSpPr>
        <p:spPr>
          <a:xfrm>
            <a:off x="381000" y="1828800"/>
            <a:ext cx="8610599" cy="4648200"/>
          </a:xfrm>
        </p:spPr>
        <p:txBody>
          <a:bodyPr>
            <a:noAutofit/>
          </a:bodyPr>
          <a:lstStyle/>
          <a:p>
            <a:pPr marL="0" indent="0">
              <a:buNone/>
            </a:pPr>
            <a:r>
              <a:rPr lang="en-US" sz="1400" dirty="0" err="1">
                <a:latin typeface="Times New Roman" panose="02020603050405020304" pitchFamily="18" charset="0"/>
                <a:cs typeface="Times New Roman" panose="02020603050405020304" pitchFamily="18" charset="0"/>
              </a:rPr>
              <a:t>Linek</a:t>
            </a:r>
            <a:r>
              <a:rPr lang="en-US" sz="1400" dirty="0">
                <a:latin typeface="Times New Roman" panose="02020603050405020304" pitchFamily="18" charset="0"/>
                <a:cs typeface="Times New Roman" panose="02020603050405020304" pitchFamily="18" charset="0"/>
              </a:rPr>
              <a:t>, W. M., Sampson, M. B., Haas, L., Sadler, D., Moore, L., &amp; </a:t>
            </a:r>
            <a:r>
              <a:rPr lang="en-US" sz="1400" dirty="0" err="1">
                <a:latin typeface="Times New Roman" panose="02020603050405020304" pitchFamily="18" charset="0"/>
                <a:cs typeface="Times New Roman" panose="02020603050405020304" pitchFamily="18" charset="0"/>
              </a:rPr>
              <a:t>Nylan</a:t>
            </a:r>
            <a:r>
              <a:rPr lang="en-US" sz="1400" dirty="0">
                <a:latin typeface="Times New Roman" panose="02020603050405020304" pitchFamily="18" charset="0"/>
                <a:cs typeface="Times New Roman" panose="02020603050405020304" pitchFamily="18" charset="0"/>
              </a:rPr>
              <a:t>, M. C. (2012). The impact of teacher preparation: A study of alternative certification and traditionally prepared teachers in their first year of teaching. </a:t>
            </a:r>
            <a:r>
              <a:rPr lang="en-US" sz="1400" i="1" dirty="0">
                <a:latin typeface="Times New Roman" panose="02020603050405020304" pitchFamily="18" charset="0"/>
                <a:cs typeface="Times New Roman" panose="02020603050405020304" pitchFamily="18" charset="0"/>
              </a:rPr>
              <a:t>Issues in Teacher Education</a:t>
            </a:r>
            <a:r>
              <a:rPr lang="en-US" sz="1400" dirty="0">
                <a:latin typeface="Times New Roman" panose="02020603050405020304" pitchFamily="18" charset="0"/>
                <a:cs typeface="Times New Roman" panose="02020603050405020304" pitchFamily="18" charset="0"/>
              </a:rPr>
              <a:t>, </a:t>
            </a:r>
            <a:r>
              <a:rPr lang="en-US" sz="1400" i="1" dirty="0">
                <a:latin typeface="Times New Roman" panose="02020603050405020304" pitchFamily="18" charset="0"/>
                <a:cs typeface="Times New Roman" panose="02020603050405020304" pitchFamily="18" charset="0"/>
              </a:rPr>
              <a:t>21</a:t>
            </a:r>
            <a:r>
              <a:rPr lang="en-US" sz="1400" dirty="0">
                <a:latin typeface="Times New Roman" panose="02020603050405020304" pitchFamily="18" charset="0"/>
                <a:cs typeface="Times New Roman" panose="02020603050405020304" pitchFamily="18" charset="0"/>
              </a:rPr>
              <a:t>(2), 67-82. Retrieved from http://www.itejournal.org/back-issues/fall-2012/10lineketal.pdf</a:t>
            </a:r>
          </a:p>
          <a:p>
            <a:pPr marL="0" indent="0">
              <a:buNone/>
            </a:pPr>
            <a:r>
              <a:rPr lang="en-US" sz="1400" dirty="0">
                <a:latin typeface="Times New Roman" panose="02020603050405020304" pitchFamily="18" charset="0"/>
                <a:cs typeface="Times New Roman" panose="02020603050405020304" pitchFamily="18" charset="0"/>
              </a:rPr>
              <a:t>Miles, M. B., &amp; </a:t>
            </a:r>
            <a:r>
              <a:rPr lang="en-US" sz="1400" dirty="0" err="1">
                <a:latin typeface="Times New Roman" panose="02020603050405020304" pitchFamily="18" charset="0"/>
                <a:cs typeface="Times New Roman" panose="02020603050405020304" pitchFamily="18" charset="0"/>
              </a:rPr>
              <a:t>Huberman</a:t>
            </a:r>
            <a:r>
              <a:rPr lang="en-US" sz="1400" dirty="0">
                <a:latin typeface="Times New Roman" panose="02020603050405020304" pitchFamily="18" charset="0"/>
                <a:cs typeface="Times New Roman" panose="02020603050405020304" pitchFamily="18" charset="0"/>
              </a:rPr>
              <a:t>, A. M. (1994). </a:t>
            </a:r>
            <a:r>
              <a:rPr lang="en-US" sz="1400" i="1" dirty="0">
                <a:latin typeface="Times New Roman" panose="02020603050405020304" pitchFamily="18" charset="0"/>
                <a:cs typeface="Times New Roman" panose="02020603050405020304" pitchFamily="18" charset="0"/>
              </a:rPr>
              <a:t>Qualitative data analysis: An expanded source book</a:t>
            </a:r>
            <a:r>
              <a:rPr lang="en-US" sz="1400" dirty="0">
                <a:latin typeface="Times New Roman" panose="02020603050405020304" pitchFamily="18" charset="0"/>
                <a:cs typeface="Times New Roman" panose="02020603050405020304" pitchFamily="18" charset="0"/>
              </a:rPr>
              <a:t> (2nd ed.). Thousand Oaks, CA: Sage Publications. </a:t>
            </a:r>
          </a:p>
          <a:p>
            <a:pPr marL="0" indent="-457200">
              <a:buNone/>
            </a:pPr>
            <a:r>
              <a:rPr lang="en-US" sz="1400" dirty="0" err="1">
                <a:latin typeface="Times New Roman" panose="02020603050405020304" pitchFamily="18" charset="0"/>
                <a:cs typeface="Times New Roman" panose="02020603050405020304" pitchFamily="18" charset="0"/>
              </a:rPr>
              <a:t>Rumberger</a:t>
            </a:r>
            <a:r>
              <a:rPr lang="en-US" sz="1400" dirty="0">
                <a:latin typeface="Times New Roman" panose="02020603050405020304" pitchFamily="18" charset="0"/>
                <a:cs typeface="Times New Roman" panose="02020603050405020304" pitchFamily="18" charset="0"/>
              </a:rPr>
              <a:t>, R. W. (2001). Why students drop out of school and what can 	be done. Paper prepared for the Conference, “Dropouts in America: How Severe is the Problem? What Do We Know about Intervention and Prevention?” </a:t>
            </a:r>
            <a:r>
              <a:rPr lang="en-US" sz="1400" i="1" dirty="0">
                <a:latin typeface="Times New Roman" panose="02020603050405020304" pitchFamily="18" charset="0"/>
                <a:cs typeface="Times New Roman" panose="02020603050405020304" pitchFamily="18" charset="0"/>
              </a:rPr>
              <a:t>Civil Rights Project</a:t>
            </a:r>
            <a:r>
              <a:rPr lang="en-US" sz="1400" dirty="0">
                <a:latin typeface="Times New Roman" panose="02020603050405020304" pitchFamily="18" charset="0"/>
                <a:cs typeface="Times New Roman" panose="02020603050405020304" pitchFamily="18" charset="0"/>
              </a:rPr>
              <a:t>, Cambridge, MA: Harvard University. Retrieved from http://escholarship.org/uc/item/58p2c3wp</a:t>
            </a:r>
          </a:p>
          <a:p>
            <a:pPr marL="0" indent="0">
              <a:buNone/>
            </a:pPr>
            <a:r>
              <a:rPr lang="en-US" sz="1400" dirty="0">
                <a:latin typeface="Times New Roman" panose="02020603050405020304" pitchFamily="18" charset="0"/>
                <a:cs typeface="Times New Roman" panose="02020603050405020304" pitchFamily="18" charset="0"/>
              </a:rPr>
              <a:t>Schwartz, W. (1995). </a:t>
            </a:r>
            <a:r>
              <a:rPr lang="en-US" sz="1400" i="1" dirty="0">
                <a:latin typeface="Times New Roman" panose="02020603050405020304" pitchFamily="18" charset="0"/>
                <a:cs typeface="Times New Roman" panose="02020603050405020304" pitchFamily="18" charset="0"/>
              </a:rPr>
              <a:t>School dropouts: New information about an old problem</a:t>
            </a:r>
            <a:r>
              <a:rPr lang="en-US" sz="1400" dirty="0">
                <a:latin typeface="Times New Roman" panose="02020603050405020304" pitchFamily="18" charset="0"/>
                <a:cs typeface="Times New Roman" panose="02020603050405020304" pitchFamily="18" charset="0"/>
              </a:rPr>
              <a:t>. New York: ERIC Clearinghouse on Urban Education. (ERIC386515) </a:t>
            </a:r>
          </a:p>
          <a:p>
            <a:pPr marL="0" indent="0">
              <a:buNone/>
            </a:pPr>
            <a:r>
              <a:rPr lang="en-US" sz="1400" dirty="0">
                <a:latin typeface="Times New Roman" panose="02020603050405020304" pitchFamily="18" charset="0"/>
                <a:cs typeface="Times New Roman" panose="02020603050405020304" pitchFamily="18" charset="0"/>
              </a:rPr>
              <a:t>Stake, R. E. (2006). </a:t>
            </a:r>
            <a:r>
              <a:rPr lang="en-US" sz="1400" i="1" dirty="0">
                <a:latin typeface="Times New Roman" panose="02020603050405020304" pitchFamily="18" charset="0"/>
                <a:cs typeface="Times New Roman" panose="02020603050405020304" pitchFamily="18" charset="0"/>
              </a:rPr>
              <a:t>Multiple case study analysis</a:t>
            </a:r>
            <a:r>
              <a:rPr lang="en-US" sz="1400" dirty="0">
                <a:latin typeface="Times New Roman" panose="02020603050405020304" pitchFamily="18" charset="0"/>
                <a:cs typeface="Times New Roman" panose="02020603050405020304" pitchFamily="18" charset="0"/>
              </a:rPr>
              <a:t>. New York, NY: Guilford Publications, Inc. </a:t>
            </a:r>
          </a:p>
        </p:txBody>
      </p:sp>
    </p:spTree>
    <p:extLst>
      <p:ext uri="{BB962C8B-B14F-4D97-AF65-F5344CB8AC3E}">
        <p14:creationId xmlns:p14="http://schemas.microsoft.com/office/powerpoint/2010/main" val="28362677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latin typeface="Times New Roman" panose="02020603050405020304" pitchFamily="18" charset="0"/>
                <a:cs typeface="Times New Roman" panose="02020603050405020304" pitchFamily="18" charset="0"/>
              </a:rPr>
              <a:t>Purpose of the Study</a:t>
            </a:r>
          </a:p>
        </p:txBody>
      </p:sp>
      <p:sp>
        <p:nvSpPr>
          <p:cNvPr id="3" name="Content Placeholder 2"/>
          <p:cNvSpPr>
            <a:spLocks noGrp="1"/>
          </p:cNvSpPr>
          <p:nvPr>
            <p:ph idx="1"/>
          </p:nvPr>
        </p:nvSpPr>
        <p:spPr>
          <a:xfrm>
            <a:off x="822960" y="2286000"/>
            <a:ext cx="7543801" cy="2438400"/>
          </a:xfrm>
        </p:spPr>
        <p:txBody>
          <a:bodyPr>
            <a:noAutofit/>
          </a:bodyPr>
          <a:lstStyle/>
          <a:p>
            <a:pPr marL="0" indent="0" algn="ctr">
              <a:lnSpc>
                <a:spcPct val="220000"/>
              </a:lnSpc>
              <a:spcBef>
                <a:spcPts val="600"/>
              </a:spcBef>
              <a:spcAft>
                <a:spcPts val="600"/>
              </a:spcAft>
              <a:buNone/>
            </a:pPr>
            <a:r>
              <a:rPr lang="en-US" sz="2400" dirty="0">
                <a:latin typeface="Times New Roman" panose="02020603050405020304" pitchFamily="18" charset="0"/>
                <a:cs typeface="Times New Roman" panose="02020603050405020304" pitchFamily="18" charset="0"/>
              </a:rPr>
              <a:t>To understand how and to what extent two preservice-turned-novice English teachers incorporated technology in their teaching to enact constructivist beliefs</a:t>
            </a:r>
          </a:p>
        </p:txBody>
      </p:sp>
    </p:spTree>
    <p:extLst>
      <p:ext uri="{BB962C8B-B14F-4D97-AF65-F5344CB8AC3E}">
        <p14:creationId xmlns:p14="http://schemas.microsoft.com/office/powerpoint/2010/main" val="15859262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152400"/>
            <a:ext cx="7543800" cy="1450757"/>
          </a:xfrm>
        </p:spPr>
        <p:txBody>
          <a:bodyPr/>
          <a:lstStyle/>
          <a:p>
            <a:pPr algn="ctr"/>
            <a:r>
              <a:rPr lang="en-US" dirty="0">
                <a:latin typeface="Times New Roman" panose="02020603050405020304" pitchFamily="18" charset="0"/>
                <a:cs typeface="Times New Roman" panose="02020603050405020304" pitchFamily="18" charset="0"/>
              </a:rPr>
              <a:t>Operational Definitions</a:t>
            </a:r>
          </a:p>
        </p:txBody>
      </p:sp>
      <p:sp>
        <p:nvSpPr>
          <p:cNvPr id="3" name="Content Placeholder 2"/>
          <p:cNvSpPr>
            <a:spLocks noGrp="1"/>
          </p:cNvSpPr>
          <p:nvPr>
            <p:ph idx="1"/>
          </p:nvPr>
        </p:nvSpPr>
        <p:spPr>
          <a:xfrm>
            <a:off x="495300" y="2286000"/>
            <a:ext cx="8229600" cy="3124200"/>
          </a:xfrm>
        </p:spPr>
        <p:txBody>
          <a:bodyPr>
            <a:noAutofit/>
          </a:bodyPr>
          <a:lstStyle/>
          <a:p>
            <a:pPr marL="571500" indent="-457200">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Teacher Candidate </a:t>
            </a:r>
            <a:r>
              <a:rPr lang="en-US" sz="2400" dirty="0">
                <a:latin typeface="Times New Roman" panose="02020603050405020304" pitchFamily="18" charset="0"/>
                <a:cs typeface="Times New Roman" panose="02020603050405020304" pitchFamily="18" charset="0"/>
              </a:rPr>
              <a:t>(TC): Student enrolled in an Alternative Route to Licensure (ARL) program</a:t>
            </a:r>
          </a:p>
          <a:p>
            <a:pPr marL="571500" indent="-457200">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Mentor teacher</a:t>
            </a:r>
            <a:r>
              <a:rPr lang="en-US" sz="2400" dirty="0">
                <a:latin typeface="Times New Roman" panose="02020603050405020304" pitchFamily="18" charset="0"/>
                <a:cs typeface="Times New Roman" panose="02020603050405020304" pitchFamily="18" charset="0"/>
              </a:rPr>
              <a:t>: Selected faculty; current middle school teachers; acted as models, support, and teacher educators during the practicum experience</a:t>
            </a:r>
          </a:p>
          <a:p>
            <a:pPr marL="571500" indent="-457200">
              <a:buFont typeface="Wingdings" panose="05000000000000000000" pitchFamily="2" charset="2"/>
              <a:buChar char="§"/>
            </a:pPr>
            <a:r>
              <a:rPr lang="en-US" sz="2400" b="1" dirty="0">
                <a:latin typeface="Times New Roman" panose="02020603050405020304" pitchFamily="18" charset="0"/>
                <a:cs typeface="Times New Roman" panose="02020603050405020304" pitchFamily="18" charset="0"/>
              </a:rPr>
              <a:t>Constructivism</a:t>
            </a:r>
            <a:r>
              <a:rPr lang="en-US" sz="2400" dirty="0">
                <a:latin typeface="Times New Roman" panose="02020603050405020304" pitchFamily="18" charset="0"/>
                <a:cs typeface="Times New Roman" panose="02020603050405020304" pitchFamily="18" charset="0"/>
              </a:rPr>
              <a:t>: </a:t>
            </a:r>
            <a:r>
              <a:rPr lang="en-US" sz="2400" i="1" dirty="0">
                <a:latin typeface="Times New Roman" panose="02020603050405020304" pitchFamily="18" charset="0"/>
                <a:cs typeface="Times New Roman" panose="02020603050405020304" pitchFamily="18" charset="0"/>
              </a:rPr>
              <a:t>Student-centered teaching </a:t>
            </a:r>
            <a:r>
              <a:rPr lang="en-US" sz="2400" dirty="0">
                <a:latin typeface="Times New Roman" panose="02020603050405020304" pitchFamily="18" charset="0"/>
                <a:cs typeface="Times New Roman" panose="02020603050405020304" pitchFamily="18" charset="0"/>
              </a:rPr>
              <a:t>that integrates prior knowledge, cognitive dissonance, application, feedback, and reflection</a:t>
            </a:r>
          </a:p>
        </p:txBody>
      </p:sp>
    </p:spTree>
    <p:extLst>
      <p:ext uri="{BB962C8B-B14F-4D97-AF65-F5344CB8AC3E}">
        <p14:creationId xmlns:p14="http://schemas.microsoft.com/office/powerpoint/2010/main" val="2595113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2960" y="304800"/>
            <a:ext cx="7543800" cy="1450757"/>
          </a:xfrm>
        </p:spPr>
        <p:txBody>
          <a:bodyPr/>
          <a:lstStyle/>
          <a:p>
            <a:pPr algn="ctr"/>
            <a:r>
              <a:rPr lang="en-US" dirty="0">
                <a:latin typeface="Times New Roman" panose="02020603050405020304" pitchFamily="18" charset="0"/>
                <a:cs typeface="Times New Roman" panose="02020603050405020304" pitchFamily="18" charset="0"/>
              </a:rPr>
              <a:t>Why Constructivism?</a:t>
            </a:r>
          </a:p>
        </p:txBody>
      </p:sp>
      <p:sp>
        <p:nvSpPr>
          <p:cNvPr id="3" name="Content Placeholder 2"/>
          <p:cNvSpPr>
            <a:spLocks noGrp="1"/>
          </p:cNvSpPr>
          <p:nvPr>
            <p:ph idx="1"/>
          </p:nvPr>
        </p:nvSpPr>
        <p:spPr>
          <a:xfrm>
            <a:off x="480060" y="2057400"/>
            <a:ext cx="8229600" cy="4114800"/>
          </a:xfrm>
        </p:spPr>
        <p:txBody>
          <a:bodyPr>
            <a:noAutofit/>
          </a:bodyPr>
          <a:lstStyle/>
          <a:p>
            <a:pPr marL="571500" indent="-4572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Student attrition</a:t>
            </a:r>
          </a:p>
          <a:p>
            <a:pPr marL="864108" lvl="1" indent="-45720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Boredom</a:t>
            </a:r>
          </a:p>
          <a:p>
            <a:pPr marL="864108" lvl="1" indent="-45720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Irrelevancy</a:t>
            </a:r>
          </a:p>
          <a:p>
            <a:pPr marL="864108" lvl="1" indent="-45720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Dissatisfaction with teachers</a:t>
            </a:r>
          </a:p>
          <a:p>
            <a:pPr marL="864108" lvl="1" indent="-45720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Lack of motivation</a:t>
            </a:r>
          </a:p>
          <a:p>
            <a:pPr marL="864108" lvl="1" indent="-457200">
              <a:buFont typeface="Wingdings" panose="05000000000000000000" pitchFamily="2" charset="2"/>
              <a:buChar char="§"/>
            </a:pPr>
            <a:r>
              <a:rPr lang="en-US" sz="2000" dirty="0">
                <a:latin typeface="Times New Roman" panose="02020603050405020304" pitchFamily="18" charset="0"/>
                <a:cs typeface="Times New Roman" panose="02020603050405020304" pitchFamily="18" charset="0"/>
              </a:rPr>
              <a:t>Underachievement </a:t>
            </a:r>
            <a:r>
              <a:rPr lang="en-US" sz="900" dirty="0">
                <a:latin typeface="Times New Roman" panose="02020603050405020304" pitchFamily="18" charset="0"/>
                <a:cs typeface="Times New Roman" panose="02020603050405020304" pitchFamily="18" charset="0"/>
              </a:rPr>
              <a:t>(Hansen &amp; </a:t>
            </a:r>
            <a:r>
              <a:rPr lang="en-US" sz="900" dirty="0" err="1">
                <a:latin typeface="Times New Roman" panose="02020603050405020304" pitchFamily="18" charset="0"/>
                <a:cs typeface="Times New Roman" panose="02020603050405020304" pitchFamily="18" charset="0"/>
              </a:rPr>
              <a:t>Toso</a:t>
            </a:r>
            <a:r>
              <a:rPr lang="en-US" sz="900" dirty="0">
                <a:latin typeface="Times New Roman" panose="02020603050405020304" pitchFamily="18" charset="0"/>
                <a:cs typeface="Times New Roman" panose="02020603050405020304" pitchFamily="18" charset="0"/>
              </a:rPr>
              <a:t>, 2007; Schwartz, 1995)  </a:t>
            </a:r>
          </a:p>
          <a:p>
            <a:pPr marL="571500" indent="-457200">
              <a:buFont typeface="Wingdings" panose="05000000000000000000" pitchFamily="2" charset="2"/>
              <a:buChar char="§"/>
            </a:pPr>
            <a:r>
              <a:rPr lang="en-US" sz="2400" dirty="0">
                <a:latin typeface="Times New Roman" panose="02020603050405020304" pitchFamily="18" charset="0"/>
                <a:cs typeface="Times New Roman" panose="02020603050405020304" pitchFamily="18" charset="0"/>
              </a:rPr>
              <a:t>Effective preparation that focuses on curriculum, strategies, management, and student needs can mitigate these issues     </a:t>
            </a:r>
            <a:r>
              <a:rPr lang="en-US" sz="1100" dirty="0">
                <a:latin typeface="Times New Roman" panose="02020603050405020304" pitchFamily="18" charset="0"/>
                <a:cs typeface="Times New Roman" panose="02020603050405020304" pitchFamily="18" charset="0"/>
              </a:rPr>
              <a:t>(Coates &amp; </a:t>
            </a:r>
            <a:r>
              <a:rPr lang="en-US" sz="1100" dirty="0" err="1">
                <a:latin typeface="Times New Roman" panose="02020603050405020304" pitchFamily="18" charset="0"/>
                <a:cs typeface="Times New Roman" panose="02020603050405020304" pitchFamily="18" charset="0"/>
              </a:rPr>
              <a:t>Thoreson</a:t>
            </a:r>
            <a:r>
              <a:rPr lang="en-US" sz="1100" dirty="0">
                <a:latin typeface="Times New Roman" panose="02020603050405020304" pitchFamily="18" charset="0"/>
                <a:cs typeface="Times New Roman" panose="02020603050405020304" pitchFamily="18" charset="0"/>
              </a:rPr>
              <a:t>, 1976; </a:t>
            </a:r>
            <a:r>
              <a:rPr lang="en-US" sz="1100" dirty="0" err="1">
                <a:latin typeface="Times New Roman" panose="02020603050405020304" pitchFamily="18" charset="0"/>
                <a:cs typeface="Times New Roman" panose="02020603050405020304" pitchFamily="18" charset="0"/>
              </a:rPr>
              <a:t>Linek</a:t>
            </a:r>
            <a:r>
              <a:rPr lang="en-US" sz="1100" dirty="0">
                <a:latin typeface="Times New Roman" panose="02020603050405020304" pitchFamily="18" charset="0"/>
                <a:cs typeface="Times New Roman" panose="02020603050405020304" pitchFamily="18" charset="0"/>
              </a:rPr>
              <a:t> et al., 2012)</a:t>
            </a:r>
          </a:p>
          <a:p>
            <a:pPr marL="937260" lvl="3" indent="-457200">
              <a:spcBef>
                <a:spcPts val="1200"/>
              </a:spcBef>
              <a:spcAft>
                <a:spcPts val="200"/>
              </a:spcAft>
              <a:buSzPct val="100000"/>
              <a:buFont typeface="Courier New" panose="02070309020205020404" pitchFamily="49" charset="0"/>
              <a:buChar char="o"/>
            </a:pPr>
            <a:r>
              <a:rPr lang="en-US" sz="2200" dirty="0">
                <a:latin typeface="Times New Roman" panose="02020603050405020304" pitchFamily="18" charset="0"/>
                <a:cs typeface="Times New Roman" panose="02020603050405020304" pitchFamily="18" charset="0"/>
              </a:rPr>
              <a:t>Dynamic, student-centered curricula can improve engagement</a:t>
            </a:r>
          </a:p>
          <a:p>
            <a:pPr marL="571500" indent="-457200">
              <a:buFont typeface="Wingdings" panose="05000000000000000000" pitchFamily="2" charset="2"/>
              <a:buChar char="§"/>
            </a:pPr>
            <a:endParaRPr lang="en-US" sz="1200" dirty="0">
              <a:latin typeface="Times New Roman" panose="02020603050405020304" pitchFamily="18" charset="0"/>
              <a:cs typeface="Times New Roman" panose="02020603050405020304" pitchFamily="18" charset="0"/>
            </a:endParaRPr>
          </a:p>
          <a:p>
            <a:pPr marL="864108" lvl="1" indent="-457200">
              <a:buFont typeface="Wingdings" panose="05000000000000000000" pitchFamily="2" charset="2"/>
              <a:buChar char="§"/>
            </a:pPr>
            <a:endParaRPr lang="en-US" sz="2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165287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9F9A92-3321-484A-9316-43EC021A18DF}"/>
              </a:ext>
            </a:extLst>
          </p:cNvPr>
          <p:cNvSpPr>
            <a:spLocks noGrp="1"/>
          </p:cNvSpPr>
          <p:nvPr>
            <p:ph type="title"/>
          </p:nvPr>
        </p:nvSpPr>
        <p:spPr/>
        <p:txBody>
          <a:bodyPr/>
          <a:lstStyle/>
          <a:p>
            <a:r>
              <a:rPr lang="en-US" dirty="0"/>
              <a:t>Student-Centered Teaching</a:t>
            </a:r>
          </a:p>
        </p:txBody>
      </p:sp>
      <p:sp>
        <p:nvSpPr>
          <p:cNvPr id="3" name="Content Placeholder 2">
            <a:extLst>
              <a:ext uri="{FF2B5EF4-FFF2-40B4-BE49-F238E27FC236}">
                <a16:creationId xmlns:a16="http://schemas.microsoft.com/office/drawing/2014/main" id="{56F1538D-341D-AF40-9DE8-BF10D5ABCD90}"/>
              </a:ext>
            </a:extLst>
          </p:cNvPr>
          <p:cNvSpPr>
            <a:spLocks noGrp="1"/>
          </p:cNvSpPr>
          <p:nvPr>
            <p:ph idx="1"/>
          </p:nvPr>
        </p:nvSpPr>
        <p:spPr/>
        <p:txBody>
          <a:bodyPr>
            <a:normAutofit/>
          </a:bodyPr>
          <a:lstStyle/>
          <a:p>
            <a:pPr>
              <a:buFont typeface="Arial" panose="020B0604020202020204" pitchFamily="34" charset="0"/>
              <a:buChar char="•"/>
            </a:pPr>
            <a:r>
              <a:rPr lang="en-US" sz="2400" dirty="0"/>
              <a:t> Students’ influence the content, activities, or direction of the lesson</a:t>
            </a:r>
          </a:p>
          <a:p>
            <a:pPr>
              <a:buFont typeface="Arial" panose="020B0604020202020204" pitchFamily="34" charset="0"/>
              <a:buChar char="•"/>
            </a:pPr>
            <a:r>
              <a:rPr lang="en-US" sz="2400" dirty="0"/>
              <a:t> Lecture is replaced by active learning experiences</a:t>
            </a:r>
          </a:p>
          <a:p>
            <a:pPr>
              <a:buFont typeface="Arial" panose="020B0604020202020204" pitchFamily="34" charset="0"/>
              <a:buChar char="•"/>
            </a:pPr>
            <a:r>
              <a:rPr lang="en-US" sz="2400" dirty="0"/>
              <a:t> Crucial in maintaining student engagement in the technology age</a:t>
            </a:r>
          </a:p>
          <a:p>
            <a:pPr>
              <a:buFont typeface="Arial" panose="020B0604020202020204" pitchFamily="34" charset="0"/>
              <a:buChar char="•"/>
            </a:pPr>
            <a:r>
              <a:rPr lang="en-US" sz="2400" dirty="0"/>
              <a:t> Many teachers are hesitant to incorporate technology because of classroom management concerns </a:t>
            </a:r>
          </a:p>
          <a:p>
            <a:pPr>
              <a:buFont typeface="Arial" panose="020B0604020202020204" pitchFamily="34" charset="0"/>
              <a:buChar char="•"/>
            </a:pPr>
            <a:r>
              <a:rPr lang="en-US" sz="2400" dirty="0"/>
              <a:t> Technology for teaching vs. technology for learning</a:t>
            </a:r>
          </a:p>
          <a:p>
            <a:endParaRPr lang="en-US" dirty="0"/>
          </a:p>
        </p:txBody>
      </p:sp>
    </p:spTree>
    <p:extLst>
      <p:ext uri="{BB962C8B-B14F-4D97-AF65-F5344CB8AC3E}">
        <p14:creationId xmlns:p14="http://schemas.microsoft.com/office/powerpoint/2010/main" val="42132941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A8BBCB-3A35-3449-9111-A94F15F896F9}"/>
              </a:ext>
            </a:extLst>
          </p:cNvPr>
          <p:cNvSpPr>
            <a:spLocks noGrp="1"/>
          </p:cNvSpPr>
          <p:nvPr>
            <p:ph type="title"/>
          </p:nvPr>
        </p:nvSpPr>
        <p:spPr/>
        <p:txBody>
          <a:bodyPr/>
          <a:lstStyle/>
          <a:p>
            <a:pPr algn="ctr"/>
            <a:r>
              <a:rPr lang="en-US" dirty="0"/>
              <a:t>Partner Discussion</a:t>
            </a:r>
          </a:p>
        </p:txBody>
      </p:sp>
      <p:sp>
        <p:nvSpPr>
          <p:cNvPr id="3" name="Content Placeholder 2">
            <a:extLst>
              <a:ext uri="{FF2B5EF4-FFF2-40B4-BE49-F238E27FC236}">
                <a16:creationId xmlns:a16="http://schemas.microsoft.com/office/drawing/2014/main" id="{D44D114A-1669-434C-8FE4-DF804009F1E0}"/>
              </a:ext>
            </a:extLst>
          </p:cNvPr>
          <p:cNvSpPr>
            <a:spLocks noGrp="1"/>
          </p:cNvSpPr>
          <p:nvPr>
            <p:ph idx="1"/>
          </p:nvPr>
        </p:nvSpPr>
        <p:spPr/>
        <p:txBody>
          <a:bodyPr anchor="ctr"/>
          <a:lstStyle/>
          <a:p>
            <a:pPr algn="ctr"/>
            <a:r>
              <a:rPr lang="en-US" sz="2400" dirty="0"/>
              <a:t>What are some ways you have incorporated student centered teaching in your own classroom?</a:t>
            </a:r>
          </a:p>
          <a:p>
            <a:endParaRPr lang="en-US" dirty="0"/>
          </a:p>
        </p:txBody>
      </p:sp>
    </p:spTree>
    <p:extLst>
      <p:ext uri="{BB962C8B-B14F-4D97-AF65-F5344CB8AC3E}">
        <p14:creationId xmlns:p14="http://schemas.microsoft.com/office/powerpoint/2010/main" val="37091392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CC6E5-5B5D-5847-A31F-7CC2414C87A6}"/>
              </a:ext>
            </a:extLst>
          </p:cNvPr>
          <p:cNvSpPr>
            <a:spLocks noGrp="1"/>
          </p:cNvSpPr>
          <p:nvPr>
            <p:ph type="title"/>
          </p:nvPr>
        </p:nvSpPr>
        <p:spPr/>
        <p:txBody>
          <a:bodyPr/>
          <a:lstStyle/>
          <a:p>
            <a:r>
              <a:rPr lang="en-US" dirty="0"/>
              <a:t>Technology</a:t>
            </a:r>
          </a:p>
        </p:txBody>
      </p:sp>
      <p:sp>
        <p:nvSpPr>
          <p:cNvPr id="3" name="Content Placeholder 2">
            <a:extLst>
              <a:ext uri="{FF2B5EF4-FFF2-40B4-BE49-F238E27FC236}">
                <a16:creationId xmlns:a16="http://schemas.microsoft.com/office/drawing/2014/main" id="{1456AAAF-2D3B-3D45-BE46-0B8786EB33F3}"/>
              </a:ext>
            </a:extLst>
          </p:cNvPr>
          <p:cNvSpPr>
            <a:spLocks noGrp="1"/>
          </p:cNvSpPr>
          <p:nvPr>
            <p:ph idx="1"/>
          </p:nvPr>
        </p:nvSpPr>
        <p:spPr/>
        <p:txBody>
          <a:bodyPr/>
          <a:lstStyle/>
          <a:p>
            <a:pPr>
              <a:lnSpc>
                <a:spcPct val="200000"/>
              </a:lnSpc>
            </a:pPr>
            <a:r>
              <a:rPr lang="en-US" sz="2400" dirty="0"/>
              <a:t>Findings suggest that technology use should be included in the definition and study of constructivist education in order to meet the changing needs of 21</a:t>
            </a:r>
            <a:r>
              <a:rPr lang="en-US" sz="2400" baseline="30000" dirty="0"/>
              <a:t>st</a:t>
            </a:r>
            <a:r>
              <a:rPr lang="en-US" sz="2400" dirty="0"/>
              <a:t> Century Students. </a:t>
            </a:r>
          </a:p>
          <a:p>
            <a:endParaRPr lang="en-US" dirty="0"/>
          </a:p>
        </p:txBody>
      </p:sp>
    </p:spTree>
    <p:extLst>
      <p:ext uri="{BB962C8B-B14F-4D97-AF65-F5344CB8AC3E}">
        <p14:creationId xmlns:p14="http://schemas.microsoft.com/office/powerpoint/2010/main" val="34383088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B22015-9C55-624C-9FB3-94C8903A7023}"/>
              </a:ext>
            </a:extLst>
          </p:cNvPr>
          <p:cNvSpPr>
            <a:spLocks noGrp="1"/>
          </p:cNvSpPr>
          <p:nvPr>
            <p:ph type="title"/>
          </p:nvPr>
        </p:nvSpPr>
        <p:spPr/>
        <p:txBody>
          <a:bodyPr/>
          <a:lstStyle/>
          <a:p>
            <a:pPr algn="ctr"/>
            <a:r>
              <a:rPr lang="en-US" dirty="0"/>
              <a:t>Group Discussion</a:t>
            </a:r>
          </a:p>
        </p:txBody>
      </p:sp>
      <p:sp>
        <p:nvSpPr>
          <p:cNvPr id="3" name="Content Placeholder 2">
            <a:extLst>
              <a:ext uri="{FF2B5EF4-FFF2-40B4-BE49-F238E27FC236}">
                <a16:creationId xmlns:a16="http://schemas.microsoft.com/office/drawing/2014/main" id="{F8DC1953-7668-BF48-AECF-A63D873C2829}"/>
              </a:ext>
            </a:extLst>
          </p:cNvPr>
          <p:cNvSpPr>
            <a:spLocks noGrp="1"/>
          </p:cNvSpPr>
          <p:nvPr>
            <p:ph idx="1"/>
          </p:nvPr>
        </p:nvSpPr>
        <p:spPr/>
        <p:txBody>
          <a:bodyPr anchor="ctr">
            <a:normAutofit/>
          </a:bodyPr>
          <a:lstStyle/>
          <a:p>
            <a:pPr algn="ctr"/>
            <a:r>
              <a:rPr lang="en-US" sz="2400" dirty="0"/>
              <a:t>What is educational technology?</a:t>
            </a:r>
          </a:p>
          <a:p>
            <a:pPr algn="ctr"/>
            <a:endParaRPr lang="en-US" sz="2400" dirty="0"/>
          </a:p>
          <a:p>
            <a:pPr algn="ctr"/>
            <a:r>
              <a:rPr lang="en-US" sz="2400" dirty="0"/>
              <a:t>How do you use technology in your classroom?</a:t>
            </a:r>
          </a:p>
        </p:txBody>
      </p:sp>
    </p:spTree>
    <p:extLst>
      <p:ext uri="{BB962C8B-B14F-4D97-AF65-F5344CB8AC3E}">
        <p14:creationId xmlns:p14="http://schemas.microsoft.com/office/powerpoint/2010/main" val="2718572778"/>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14949"/>
      </a:dk2>
      <a:lt2>
        <a:srgbClr val="E1E1DB"/>
      </a:lt2>
      <a:accent1>
        <a:srgbClr val="9DBFBE"/>
      </a:accent1>
      <a:accent2>
        <a:srgbClr val="DB8631"/>
      </a:accent2>
      <a:accent3>
        <a:srgbClr val="E3CC5A"/>
      </a:accent3>
      <a:accent4>
        <a:srgbClr val="ACADA8"/>
      </a:accent4>
      <a:accent5>
        <a:srgbClr val="927C61"/>
      </a:accent5>
      <a:accent6>
        <a:srgbClr val="B3B435"/>
      </a:accent6>
      <a:hlink>
        <a:srgbClr val="0000FF"/>
      </a:hlink>
      <a:folHlink>
        <a:srgbClr val="800080"/>
      </a:folHlink>
    </a:clrScheme>
    <a:fontScheme name="Retrospect">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243AF7DC-D15B-41C0-AE81-23980D1B9FC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9773</TotalTime>
  <Words>2128</Words>
  <Application>Microsoft Macintosh PowerPoint</Application>
  <PresentationFormat>On-screen Show (4:3)</PresentationFormat>
  <Paragraphs>207</Paragraphs>
  <Slides>29</Slides>
  <Notes>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29</vt:i4>
      </vt:variant>
    </vt:vector>
  </HeadingPairs>
  <TitlesOfParts>
    <vt:vector size="37" baseType="lpstr">
      <vt:lpstr>Arial</vt:lpstr>
      <vt:lpstr>Calibri</vt:lpstr>
      <vt:lpstr>Calibri Light</vt:lpstr>
      <vt:lpstr>Courier New</vt:lpstr>
      <vt:lpstr>Symbol</vt:lpstr>
      <vt:lpstr>Times New Roman</vt:lpstr>
      <vt:lpstr>Wingdings</vt:lpstr>
      <vt:lpstr>Retrospect</vt:lpstr>
      <vt:lpstr>Technology and Constructivism in Middle School English: A Case Study</vt:lpstr>
      <vt:lpstr>Constructivism</vt:lpstr>
      <vt:lpstr>Purpose of the Study</vt:lpstr>
      <vt:lpstr>Operational Definitions</vt:lpstr>
      <vt:lpstr>Why Constructivism?</vt:lpstr>
      <vt:lpstr>Student-Centered Teaching</vt:lpstr>
      <vt:lpstr>Partner Discussion</vt:lpstr>
      <vt:lpstr>Technology</vt:lpstr>
      <vt:lpstr>Group Discussion</vt:lpstr>
      <vt:lpstr>Educational Technology</vt:lpstr>
      <vt:lpstr>Traditional Vs. Contemporary Role of Technology</vt:lpstr>
      <vt:lpstr>What are some examples?</vt:lpstr>
      <vt:lpstr>Study Context</vt:lpstr>
      <vt:lpstr>Data Sources</vt:lpstr>
      <vt:lpstr>Literature Review</vt:lpstr>
      <vt:lpstr>This study</vt:lpstr>
      <vt:lpstr>Participants</vt:lpstr>
      <vt:lpstr>Frequency </vt:lpstr>
      <vt:lpstr>PowerPoint Presentation</vt:lpstr>
      <vt:lpstr>Technology in the Preservice Context</vt:lpstr>
      <vt:lpstr>Technology Beliefs and Practices Novice Teaching</vt:lpstr>
      <vt:lpstr>Dispositions toward technology: Arthur (traditional)</vt:lpstr>
      <vt:lpstr>Dispositions toward technology: Patrick (contemporary)</vt:lpstr>
      <vt:lpstr>Discussion </vt:lpstr>
      <vt:lpstr>Practical Tools</vt:lpstr>
      <vt:lpstr>Dig In</vt:lpstr>
      <vt:lpstr>Conclusions</vt:lpstr>
      <vt:lpstr>References</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Constructivism and Teacher Education</dc:title>
  <dc:creator>ED-2078400</dc:creator>
  <cp:lastModifiedBy>LUNSMANN, CHRISTINA</cp:lastModifiedBy>
  <cp:revision>139</cp:revision>
  <cp:lastPrinted>2015-08-17T18:15:52Z</cp:lastPrinted>
  <dcterms:created xsi:type="dcterms:W3CDTF">2015-05-04T07:29:08Z</dcterms:created>
  <dcterms:modified xsi:type="dcterms:W3CDTF">2020-06-17T16:11:30Z</dcterms:modified>
</cp:coreProperties>
</file>